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ooper BT Bold" panose="0208080404030B020404" pitchFamily="18" charset="0"/>
      <p:regular r:id="rId16"/>
      <p:bold r:id="rId17"/>
    </p:embeddedFont>
    <p:embeddedFont>
      <p:font typeface="Cooper BT Bold Italics" panose="0208080405030B090404" pitchFamily="18" charset="0"/>
      <p:regular r:id="rId18"/>
      <p:bold r:id="rId19"/>
      <p:italic r:id="rId20"/>
      <p:boldItalic r:id="rId21"/>
    </p:embeddedFont>
    <p:embeddedFont>
      <p:font typeface="Cooper BT Light" panose="0208050304030B020404" pitchFamily="18" charset="0"/>
      <p:regular r:id="rId22"/>
    </p:embeddedFont>
    <p:embeddedFont>
      <p:font typeface="Cooper BT Light Italics" panose="0208050304030B090404" pitchFamily="18"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67" autoAdjust="0"/>
    <p:restoredTop sz="85949" autoAdjust="0"/>
  </p:normalViewPr>
  <p:slideViewPr>
    <p:cSldViewPr>
      <p:cViewPr varScale="1">
        <p:scale>
          <a:sx n="69" d="100"/>
          <a:sy n="69" d="100"/>
        </p:scale>
        <p:origin x="84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Proposal Title: "Data-Driven Insights for Fetal Health Prediction Using Machine Learning"</a:t>
            </a:r>
          </a:p>
          <a:p>
            <a:endParaRPr lang="en-US"/>
          </a:p>
          <a:p>
            <a:r>
              <a:rPr lang="en-US"/>
              <a:t>Goal: Use SVM, ANN, and boosting models to improve fetal distress detection.</a:t>
            </a:r>
          </a:p>
          <a:p>
            <a:endParaRPr lang="en-US"/>
          </a:p>
          <a:p>
            <a:r>
              <a:rPr lang="en-US"/>
              <a:t>Dataset: CTG dataset, commonly used for fetal health classification.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Problem: Fetal distress can be misdiagnosed, leading to complications.</a:t>
            </a:r>
          </a:p>
          <a:p>
            <a:r>
              <a:rPr lang="en-US" dirty="0"/>
              <a:t>Fetal distress can cause stillbirth, brain damage, and other complications.</a:t>
            </a:r>
          </a:p>
          <a:p>
            <a:endParaRPr lang="en-US" dirty="0"/>
          </a:p>
          <a:p>
            <a:r>
              <a:rPr lang="en-US" dirty="0"/>
              <a:t>Current Methods: Clinicians analyze Cardiotocography (CTG) manually → prone to errors.</a:t>
            </a:r>
          </a:p>
          <a:p>
            <a:r>
              <a:rPr lang="en-US" dirty="0"/>
              <a:t>Doctors currently use CTG manually, leading to subjectivity and errors.</a:t>
            </a:r>
          </a:p>
          <a:p>
            <a:endParaRPr lang="en-US" dirty="0"/>
          </a:p>
          <a:p>
            <a:r>
              <a:rPr lang="en-US" dirty="0"/>
              <a:t>AI Solution: Machine learning models can detect patterns in CTG more accurately.</a:t>
            </a:r>
          </a:p>
          <a:p>
            <a:r>
              <a:rPr lang="en-US" dirty="0"/>
              <a:t>Analyze hidden patterns in CTG data that doctors might miss.</a:t>
            </a:r>
          </a:p>
          <a:p>
            <a:r>
              <a:rPr lang="en-US" dirty="0"/>
              <a:t>Standardize predictions, reducing variability in diagnoses</a:t>
            </a:r>
          </a:p>
          <a:p>
            <a:endParaRPr lang="en-US" dirty="0"/>
          </a:p>
          <a:p>
            <a:r>
              <a:rPr lang="en-US" dirty="0"/>
              <a:t>Why this matters?</a:t>
            </a:r>
          </a:p>
          <a:p>
            <a:endParaRPr lang="en-US" dirty="0"/>
          </a:p>
          <a:p>
            <a:r>
              <a:rPr lang="en-US" dirty="0"/>
              <a:t>10% of pregnancies show fetal distress</a:t>
            </a:r>
          </a:p>
          <a:p>
            <a:endParaRPr lang="en-US" dirty="0"/>
          </a:p>
          <a:p>
            <a:r>
              <a:rPr lang="en-US" dirty="0"/>
              <a:t>AI-driven detection can reduce infant mortality</a:t>
            </a:r>
          </a:p>
          <a:p>
            <a:endParaRPr lang="en-US" dirty="0"/>
          </a:p>
          <a:p>
            <a:r>
              <a:rPr lang="en-US" dirty="0"/>
              <a:t>Improves early intervention &amp; decision-making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Breaking it Down:</a:t>
            </a:r>
          </a:p>
          <a:p>
            <a:endParaRPr lang="en-US" dirty="0"/>
          </a:p>
          <a:p>
            <a:r>
              <a:rPr lang="en-US" dirty="0"/>
              <a:t>Which features in CTG data contribute most to fetal health prediction?</a:t>
            </a:r>
          </a:p>
          <a:p>
            <a:r>
              <a:rPr lang="en-US" dirty="0" err="1"/>
              <a:t>uterine_contractions</a:t>
            </a:r>
            <a:endParaRPr lang="en-US" dirty="0"/>
          </a:p>
          <a:p>
            <a:r>
              <a:rPr lang="en-US" dirty="0" err="1"/>
              <a:t>fetal_movement</a:t>
            </a:r>
            <a:endParaRPr lang="en-US" dirty="0"/>
          </a:p>
          <a:p>
            <a:r>
              <a:rPr lang="en-US" dirty="0"/>
              <a:t>baseline value</a:t>
            </a:r>
          </a:p>
          <a:p>
            <a:endParaRPr lang="en-US" dirty="0"/>
          </a:p>
          <a:p>
            <a:r>
              <a:rPr lang="en-US" dirty="0" err="1"/>
              <a:t>fetal_health</a:t>
            </a:r>
            <a:r>
              <a:rPr lang="en-US" dirty="0"/>
              <a:t>' Tagged as 1 (Normal), 2 (Suspect) and 3 (Pathological)</a:t>
            </a:r>
          </a:p>
          <a:p>
            <a:endParaRPr lang="en-US" dirty="0"/>
          </a:p>
          <a:p>
            <a:endParaRPr lang="en-US" dirty="0"/>
          </a:p>
          <a:p>
            <a:r>
              <a:rPr lang="en-US" dirty="0"/>
              <a:t>How do SVM &amp; ANN compare to boosting algorithms (</a:t>
            </a:r>
            <a:r>
              <a:rPr lang="en-US" dirty="0" err="1"/>
              <a:t>XGBoost</a:t>
            </a:r>
            <a:r>
              <a:rPr lang="en-US" dirty="0"/>
              <a:t>, </a:t>
            </a:r>
            <a:r>
              <a:rPr lang="en-US" dirty="0" err="1"/>
              <a:t>LightGBM</a:t>
            </a:r>
            <a:r>
              <a:rPr lang="en-US" dirty="0"/>
              <a:t>)?</a:t>
            </a:r>
          </a:p>
          <a:p>
            <a:endParaRPr lang="en-US" dirty="0"/>
          </a:p>
          <a:p>
            <a:r>
              <a:rPr lang="en-US" dirty="0"/>
              <a:t>Can cost-sensitive learning outperform SMOTE for handling class imbalance?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Deng et al. (2023): Deep learning models improve classification but lack interpretability.</a:t>
            </a:r>
          </a:p>
          <a:p>
            <a:r>
              <a:rPr lang="en-US" dirty="0"/>
              <a:t>Highlights the benefits of feature extraction techniques and efficient classification models in detecting fetal distress by  integrating wavelet packet decomposition and exploring model efficiency</a:t>
            </a:r>
          </a:p>
          <a:p>
            <a:endParaRPr lang="en-US" dirty="0"/>
          </a:p>
          <a:p>
            <a:r>
              <a:rPr lang="en-US" dirty="0"/>
              <a:t>Mandala (2024): </a:t>
            </a:r>
            <a:r>
              <a:rPr lang="en-US" dirty="0" err="1"/>
              <a:t>LightGBM</a:t>
            </a:r>
            <a:r>
              <a:rPr lang="en-US" dirty="0"/>
              <a:t> reached 98.31% accuracy, but does not generalize well.</a:t>
            </a:r>
          </a:p>
          <a:p>
            <a:endParaRPr lang="en-US" dirty="0"/>
          </a:p>
          <a:p>
            <a:r>
              <a:rPr lang="en-US" dirty="0" err="1"/>
              <a:t>Sulistianingsih</a:t>
            </a:r>
            <a:r>
              <a:rPr lang="en-US" dirty="0"/>
              <a:t> &amp; </a:t>
            </a:r>
            <a:r>
              <a:rPr lang="en-US" dirty="0" err="1"/>
              <a:t>Martono</a:t>
            </a:r>
            <a:r>
              <a:rPr lang="en-US" dirty="0"/>
              <a:t> (2024): Found that ensemble models like </a:t>
            </a:r>
            <a:r>
              <a:rPr lang="en-US" dirty="0" err="1"/>
              <a:t>XGBoost</a:t>
            </a:r>
            <a:r>
              <a:rPr lang="en-US" dirty="0"/>
              <a:t> and Random Forest performed best but did not address feature selection adequately.</a:t>
            </a:r>
          </a:p>
          <a:p>
            <a:endParaRPr lang="en-US" dirty="0"/>
          </a:p>
          <a:p>
            <a:r>
              <a:rPr lang="en-US" dirty="0"/>
              <a:t>Rawat &amp; Mishra (2024): Proposed cost-sensitive learning as a better alternative to SMOTE for handling class imbalance.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Step 1</a:t>
            </a:r>
          </a:p>
          <a:p>
            <a:r>
              <a:rPr lang="en-US" dirty="0"/>
              <a:t>Data Cleaning: Handle missing values (if any) and remove inconsistencies in the dataset.</a:t>
            </a:r>
          </a:p>
          <a:p>
            <a:r>
              <a:rPr lang="en-US" dirty="0"/>
              <a:t>Feature Scaling: Normalize numerical features using </a:t>
            </a:r>
            <a:r>
              <a:rPr lang="en-US" dirty="0" err="1"/>
              <a:t>StandardScaler</a:t>
            </a:r>
            <a:r>
              <a:rPr lang="en-US" dirty="0"/>
              <a:t> or </a:t>
            </a:r>
            <a:r>
              <a:rPr lang="en-US" dirty="0" err="1"/>
              <a:t>MinMaxScaler</a:t>
            </a:r>
            <a:r>
              <a:rPr lang="en-US" dirty="0"/>
              <a:t> to ensure uniform feature ranges.</a:t>
            </a:r>
          </a:p>
          <a:p>
            <a:r>
              <a:rPr lang="en-US" dirty="0"/>
              <a:t>Handling Class Imbalance: Implement cost-sensitive</a:t>
            </a:r>
          </a:p>
          <a:p>
            <a:r>
              <a:rPr lang="en-US" dirty="0"/>
              <a:t>learning, which adjusts model loss functions to penalize</a:t>
            </a:r>
          </a:p>
          <a:p>
            <a:r>
              <a:rPr lang="en-US" dirty="0"/>
              <a:t>misclassification of minority classes.</a:t>
            </a:r>
          </a:p>
          <a:p>
            <a:endParaRPr lang="en-US" dirty="0"/>
          </a:p>
          <a:p>
            <a:r>
              <a:rPr lang="en-US" dirty="0"/>
              <a:t>Step 2</a:t>
            </a:r>
          </a:p>
          <a:p>
            <a:r>
              <a:rPr lang="en-US" dirty="0"/>
              <a:t>Recursive Feature Elimination to</a:t>
            </a:r>
          </a:p>
          <a:p>
            <a:r>
              <a:rPr lang="en-US" dirty="0"/>
              <a:t>select optimal features and remove redundant ones.</a:t>
            </a:r>
          </a:p>
          <a:p>
            <a:r>
              <a:rPr lang="en-US" dirty="0"/>
              <a:t>Dimensionality Reduction using Principal Component Analysis (PCA) to improve model efficiency by reducing feature space while preserving variance.</a:t>
            </a:r>
          </a:p>
          <a:p>
            <a:r>
              <a:rPr lang="en-US" dirty="0"/>
              <a:t>Hyperparameter Tuning: Perform Grid Search to optimize C (regularization), gamma (kernel coefficient), and kernel selection</a:t>
            </a:r>
          </a:p>
          <a:p>
            <a:r>
              <a:rPr lang="en-US" dirty="0"/>
              <a:t>SHAP (</a:t>
            </a:r>
            <a:r>
              <a:rPr lang="en-US" dirty="0" err="1"/>
              <a:t>SHapley</a:t>
            </a:r>
            <a:r>
              <a:rPr lang="en-US" dirty="0"/>
              <a:t> Additive </a:t>
            </a:r>
            <a:r>
              <a:rPr lang="en-US" dirty="0" err="1"/>
              <a:t>exPlanations</a:t>
            </a:r>
            <a:r>
              <a:rPr lang="en-US" dirty="0"/>
              <a:t>) most important for a specific prediction.</a:t>
            </a:r>
          </a:p>
          <a:p>
            <a:r>
              <a:rPr lang="en-US" dirty="0"/>
              <a:t>much each feature contributed (positively or negatively) to the prediction.</a:t>
            </a:r>
          </a:p>
          <a:p>
            <a:r>
              <a:rPr lang="en-US" dirty="0"/>
              <a:t>The overall impact of each feature on the model's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feature interpretability analysis for identifying key CTG attributes</a:t>
            </a:r>
          </a:p>
          <a:p>
            <a:r>
              <a:rPr lang="en-US"/>
              <a:t>cost-sensitive learning will</a:t>
            </a:r>
          </a:p>
          <a:p>
            <a:r>
              <a:rPr lang="en-US"/>
              <a:t>improve minority class prediction without altering the</a:t>
            </a:r>
          </a:p>
          <a:p>
            <a:r>
              <a:rPr lang="en-US"/>
              <a:t>dataset.</a:t>
            </a:r>
          </a:p>
          <a:p>
            <a:r>
              <a:rPr lang="en-US"/>
              <a:t>Comparative analysis of machine learning applications in fetal health decision support systems, will aid early detection and diagnosis.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Machine learning can improve fetal distress detection, potentially saving lives.</a:t>
            </a:r>
          </a:p>
          <a:p>
            <a:endParaRPr lang="en-US"/>
          </a:p>
          <a:p>
            <a:r>
              <a:rPr lang="en-US"/>
              <a:t>Our study enhances existing methods by improving model selection, feature analysis, and class imbalance handling.</a:t>
            </a:r>
          </a:p>
          <a:p>
            <a:endParaRPr lang="en-US"/>
          </a:p>
          <a:p>
            <a:r>
              <a:rPr lang="en-US"/>
              <a:t>The impact extends beyond research where model can be used in real-world medical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SMOTE is a data-level technique that artificially increases the number of minority class instances by synthetically generating new data points instead of simply duplicating existing ones.</a:t>
            </a:r>
          </a:p>
          <a:p>
            <a:endParaRPr lang="en-US" dirty="0"/>
          </a:p>
          <a:p>
            <a:r>
              <a:rPr lang="en-US" dirty="0"/>
              <a:t>cost-sensitive learning adjusts the model’s loss function to penalize misclassifications differently for each class.</a:t>
            </a:r>
          </a:p>
          <a:p>
            <a:r>
              <a:rPr lang="en-US" dirty="0"/>
              <a:t>Learns to minimize total misclassification cost rather than simply optimizing for accuracy.</a:t>
            </a:r>
          </a:p>
          <a:p>
            <a:r>
              <a:rPr lang="en-US" dirty="0"/>
              <a:t>balance precision and recall without artificially altering the dataset</a:t>
            </a:r>
          </a:p>
          <a:p>
            <a:r>
              <a:rPr lang="en-US" dirty="0"/>
              <a:t> (loss function adjustment)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120546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6092783" y="8144925"/>
            <a:ext cx="11166517" cy="847827"/>
          </a:xfrm>
          <a:prstGeom prst="rect">
            <a:avLst/>
          </a:prstGeom>
        </p:spPr>
        <p:txBody>
          <a:bodyPr lIns="0" tIns="0" rIns="0" bIns="0" rtlCol="0" anchor="t">
            <a:spAutoFit/>
          </a:bodyPr>
          <a:lstStyle/>
          <a:p>
            <a:pPr algn="r">
              <a:lnSpc>
                <a:spcPts val="5776"/>
              </a:lnSpc>
            </a:pPr>
            <a:r>
              <a:rPr lang="en-US" sz="7501" b="1" spc="-600">
                <a:solidFill>
                  <a:srgbClr val="292B2D"/>
                </a:solidFill>
                <a:latin typeface="Cooper BT Bold"/>
                <a:ea typeface="Cooper BT Bold"/>
                <a:cs typeface="Cooper BT Bold"/>
                <a:sym typeface="Cooper BT Bold"/>
              </a:rPr>
              <a:t>PROJECT-PROPOSAL</a:t>
            </a:r>
          </a:p>
        </p:txBody>
      </p:sp>
      <p:sp>
        <p:nvSpPr>
          <p:cNvPr id="3" name="TextBox 3"/>
          <p:cNvSpPr txBox="1"/>
          <p:nvPr/>
        </p:nvSpPr>
        <p:spPr>
          <a:xfrm>
            <a:off x="1028700" y="3316221"/>
            <a:ext cx="16230600" cy="3350590"/>
          </a:xfrm>
          <a:prstGeom prst="rect">
            <a:avLst/>
          </a:prstGeom>
        </p:spPr>
        <p:txBody>
          <a:bodyPr lIns="0" tIns="0" rIns="0" bIns="0" rtlCol="0" anchor="t">
            <a:spAutoFit/>
          </a:bodyPr>
          <a:lstStyle/>
          <a:p>
            <a:pPr algn="r">
              <a:lnSpc>
                <a:spcPts val="9204"/>
              </a:lnSpc>
            </a:pPr>
            <a:r>
              <a:rPr lang="en-US" sz="8936" spc="-714">
                <a:solidFill>
                  <a:srgbClr val="292B2D"/>
                </a:solidFill>
                <a:latin typeface="Cooper BT Light"/>
                <a:ea typeface="Cooper BT Light"/>
                <a:cs typeface="Cooper BT Light"/>
                <a:sym typeface="Cooper BT Light"/>
              </a:rPr>
              <a:t>Data-Driven Insights for Fetal Health Prediction Using Machine Learning</a:t>
            </a:r>
          </a:p>
          <a:p>
            <a:pPr algn="r">
              <a:lnSpc>
                <a:spcPts val="7852"/>
              </a:lnSpc>
            </a:pPr>
            <a:endParaRPr lang="en-US" sz="8936" spc="-714">
              <a:solidFill>
                <a:srgbClr val="292B2D"/>
              </a:solidFill>
              <a:latin typeface="Cooper BT Light"/>
              <a:ea typeface="Cooper BT Light"/>
              <a:cs typeface="Cooper BT Light"/>
              <a:sym typeface="Cooper BT Light"/>
            </a:endParaRPr>
          </a:p>
        </p:txBody>
      </p:sp>
      <p:sp>
        <p:nvSpPr>
          <p:cNvPr id="4" name="TextBox 4"/>
          <p:cNvSpPr txBox="1"/>
          <p:nvPr/>
        </p:nvSpPr>
        <p:spPr>
          <a:xfrm>
            <a:off x="1028700" y="1335191"/>
            <a:ext cx="3291852" cy="273685"/>
          </a:xfrm>
          <a:prstGeom prst="rect">
            <a:avLst/>
          </a:prstGeom>
        </p:spPr>
        <p:txBody>
          <a:bodyPr lIns="0" tIns="0" rIns="0" bIns="0" rtlCol="0" anchor="t">
            <a:spAutoFit/>
          </a:bodyPr>
          <a:lstStyle/>
          <a:p>
            <a:pPr algn="l">
              <a:lnSpc>
                <a:spcPts val="2239"/>
              </a:lnSpc>
            </a:pPr>
            <a:r>
              <a:rPr lang="en-US" sz="1599">
                <a:solidFill>
                  <a:srgbClr val="292B2D"/>
                </a:solidFill>
                <a:latin typeface="Cooper BT Light"/>
                <a:ea typeface="Cooper BT Light"/>
                <a:cs typeface="Cooper BT Light"/>
                <a:sym typeface="Cooper BT Light"/>
              </a:rPr>
              <a:t>Jayesh Lohcarla, Pranav Natrajan</a:t>
            </a:r>
          </a:p>
        </p:txBody>
      </p:sp>
      <p:sp>
        <p:nvSpPr>
          <p:cNvPr id="5" name="TextBox 5"/>
          <p:cNvSpPr txBox="1"/>
          <p:nvPr/>
        </p:nvSpPr>
        <p:spPr>
          <a:xfrm>
            <a:off x="1028700" y="1028700"/>
            <a:ext cx="2604777" cy="276225"/>
          </a:xfrm>
          <a:prstGeom prst="rect">
            <a:avLst/>
          </a:prstGeom>
        </p:spPr>
        <p:txBody>
          <a:bodyPr lIns="0" tIns="0" rIns="0" bIns="0" rtlCol="0" anchor="t">
            <a:spAutoFit/>
          </a:bodyPr>
          <a:lstStyle/>
          <a:p>
            <a:pPr algn="l">
              <a:lnSpc>
                <a:spcPts val="2160"/>
              </a:lnSpc>
            </a:pPr>
            <a:r>
              <a:rPr lang="en-US" sz="1800" b="1">
                <a:solidFill>
                  <a:srgbClr val="292B2D"/>
                </a:solidFill>
                <a:latin typeface="Cooper BT Bold"/>
                <a:ea typeface="Cooper BT Bold"/>
                <a:cs typeface="Cooper BT Bold"/>
                <a:sym typeface="Cooper BT Bold"/>
              </a:rPr>
              <a:t>PRESENTED BY :</a:t>
            </a:r>
          </a:p>
        </p:txBody>
      </p:sp>
      <p:sp>
        <p:nvSpPr>
          <p:cNvPr id="6" name="TextBox 6"/>
          <p:cNvSpPr txBox="1"/>
          <p:nvPr/>
        </p:nvSpPr>
        <p:spPr>
          <a:xfrm>
            <a:off x="14192528" y="1049441"/>
            <a:ext cx="3066772" cy="638175"/>
          </a:xfrm>
          <a:prstGeom prst="rect">
            <a:avLst/>
          </a:prstGeom>
        </p:spPr>
        <p:txBody>
          <a:bodyPr lIns="0" tIns="0" rIns="0" bIns="0" rtlCol="0" anchor="t">
            <a:spAutoFit/>
          </a:bodyPr>
          <a:lstStyle/>
          <a:p>
            <a:pPr algn="r">
              <a:lnSpc>
                <a:spcPts val="2520"/>
              </a:lnSpc>
            </a:pPr>
            <a:r>
              <a:rPr lang="en-US" sz="2100">
                <a:solidFill>
                  <a:srgbClr val="292B2D"/>
                </a:solidFill>
                <a:latin typeface="Cooper BT Light"/>
                <a:ea typeface="Cooper BT Light"/>
                <a:cs typeface="Cooper BT Light"/>
                <a:sym typeface="Cooper BT Light"/>
              </a:rPr>
              <a:t>AI-Driven </a:t>
            </a:r>
            <a:r>
              <a:rPr lang="en-US" sz="2100" dirty="0">
                <a:solidFill>
                  <a:srgbClr val="292B2D"/>
                </a:solidFill>
                <a:latin typeface="Cooper BT Light"/>
                <a:ea typeface="Cooper BT Light"/>
                <a:cs typeface="Cooper BT Light"/>
                <a:sym typeface="Cooper BT Light"/>
              </a:rPr>
              <a:t>Productivity Pod Model</a:t>
            </a:r>
          </a:p>
        </p:txBody>
      </p:sp>
      <p:sp>
        <p:nvSpPr>
          <p:cNvPr id="7" name="TextBox 7"/>
          <p:cNvSpPr txBox="1"/>
          <p:nvPr/>
        </p:nvSpPr>
        <p:spPr>
          <a:xfrm>
            <a:off x="1295896" y="6219137"/>
            <a:ext cx="15963404" cy="1333500"/>
          </a:xfrm>
          <a:prstGeom prst="rect">
            <a:avLst/>
          </a:prstGeom>
        </p:spPr>
        <p:txBody>
          <a:bodyPr lIns="0" tIns="0" rIns="0" bIns="0" rtlCol="0" anchor="t">
            <a:spAutoFit/>
          </a:bodyPr>
          <a:lstStyle/>
          <a:p>
            <a:pPr algn="r">
              <a:lnSpc>
                <a:spcPts val="3599"/>
              </a:lnSpc>
            </a:pPr>
            <a:r>
              <a:rPr lang="en-US" sz="2999" i="1">
                <a:solidFill>
                  <a:srgbClr val="292B2D"/>
                </a:solidFill>
                <a:latin typeface="Cooper BT Light Italics"/>
                <a:ea typeface="Cooper BT Light Italics"/>
                <a:cs typeface="Cooper BT Light Italics"/>
                <a:sym typeface="Cooper BT Light Italics"/>
              </a:rPr>
              <a:t>"Imagine a world where we can detect fetal distress earlier and more accurately—saving lives before birth. Our project explores how AI can revolutionize fetal health monitoring."</a:t>
            </a:r>
          </a:p>
          <a:p>
            <a:pPr algn="r">
              <a:lnSpc>
                <a:spcPts val="3599"/>
              </a:lnSpc>
              <a:spcBef>
                <a:spcPct val="0"/>
              </a:spcBef>
            </a:pPr>
            <a:endParaRPr lang="en-US" sz="2999" i="1">
              <a:solidFill>
                <a:srgbClr val="292B2D"/>
              </a:solidFill>
              <a:latin typeface="Cooper BT Light Italics"/>
              <a:ea typeface="Cooper BT Light Italics"/>
              <a:cs typeface="Cooper BT Light Italics"/>
              <a:sym typeface="Cooper BT Light Itali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6431112" y="4267050"/>
            <a:ext cx="5425776" cy="1797288"/>
          </a:xfrm>
          <a:custGeom>
            <a:avLst/>
            <a:gdLst/>
            <a:ahLst/>
            <a:cxnLst/>
            <a:rect l="l" t="t" r="r" b="b"/>
            <a:pathLst>
              <a:path w="5425776" h="1797288">
                <a:moveTo>
                  <a:pt x="0" y="0"/>
                </a:moveTo>
                <a:lnTo>
                  <a:pt x="5425776" y="0"/>
                </a:lnTo>
                <a:lnTo>
                  <a:pt x="5425776" y="1797288"/>
                </a:lnTo>
                <a:lnTo>
                  <a:pt x="0" y="1797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6892007" y="1019175"/>
            <a:ext cx="4503986" cy="781050"/>
          </a:xfrm>
          <a:prstGeom prst="rect">
            <a:avLst/>
          </a:prstGeom>
        </p:spPr>
        <p:txBody>
          <a:bodyPr lIns="0" tIns="0" rIns="0" bIns="0" rtlCol="0" anchor="t">
            <a:spAutoFit/>
          </a:bodyPr>
          <a:lstStyle/>
          <a:p>
            <a:pPr algn="ctr">
              <a:lnSpc>
                <a:spcPts val="6000"/>
              </a:lnSpc>
              <a:spcBef>
                <a:spcPct val="0"/>
              </a:spcBef>
            </a:pPr>
            <a:r>
              <a:rPr lang="en-US" sz="5000" b="1">
                <a:solidFill>
                  <a:srgbClr val="000000"/>
                </a:solidFill>
                <a:latin typeface="Cooper BT Bold"/>
                <a:ea typeface="Cooper BT Bold"/>
                <a:cs typeface="Cooper BT Bold"/>
                <a:sym typeface="Cooper BT Bold"/>
              </a:rPr>
              <a:t>MOTIVATION</a:t>
            </a:r>
          </a:p>
        </p:txBody>
      </p:sp>
      <p:sp>
        <p:nvSpPr>
          <p:cNvPr id="4" name="TextBox 4"/>
          <p:cNvSpPr txBox="1"/>
          <p:nvPr/>
        </p:nvSpPr>
        <p:spPr>
          <a:xfrm>
            <a:off x="1028700" y="2371575"/>
            <a:ext cx="16230600" cy="1333500"/>
          </a:xfrm>
          <a:prstGeom prst="rect">
            <a:avLst/>
          </a:prstGeom>
        </p:spPr>
        <p:txBody>
          <a:bodyPr lIns="0" tIns="0" rIns="0" bIns="0" rtlCol="0" anchor="t">
            <a:spAutoFit/>
          </a:bodyPr>
          <a:lstStyle/>
          <a:p>
            <a:pPr algn="ctr">
              <a:lnSpc>
                <a:spcPts val="3599"/>
              </a:lnSpc>
              <a:spcBef>
                <a:spcPct val="0"/>
              </a:spcBef>
            </a:pPr>
            <a:r>
              <a:rPr lang="en-US" sz="2999" i="1">
                <a:solidFill>
                  <a:srgbClr val="000000"/>
                </a:solidFill>
                <a:latin typeface="Cooper BT Light Italics"/>
                <a:ea typeface="Cooper BT Light Italics"/>
                <a:cs typeface="Cooper BT Light Italics"/>
                <a:sym typeface="Cooper BT Light Italics"/>
              </a:rPr>
              <a:t>"Current clinical methods for fetal health monitoring rely heavily on subjective interpretation of CTG data, leading to delayed or inaccurate diagnoses. What if AI could help doctors make faster, more reliable decisions?"</a:t>
            </a:r>
          </a:p>
        </p:txBody>
      </p:sp>
      <p:sp>
        <p:nvSpPr>
          <p:cNvPr id="5" name="TextBox 5"/>
          <p:cNvSpPr txBox="1"/>
          <p:nvPr/>
        </p:nvSpPr>
        <p:spPr>
          <a:xfrm>
            <a:off x="2442206" y="6728829"/>
            <a:ext cx="6045250" cy="1333500"/>
          </a:xfrm>
          <a:prstGeom prst="rect">
            <a:avLst/>
          </a:prstGeom>
        </p:spPr>
        <p:txBody>
          <a:bodyPr lIns="0" tIns="0" rIns="0" bIns="0" rtlCol="0" anchor="t">
            <a:spAutoFit/>
          </a:bodyPr>
          <a:lstStyle/>
          <a:p>
            <a:pPr algn="l">
              <a:lnSpc>
                <a:spcPts val="3599"/>
              </a:lnSpc>
            </a:pPr>
            <a:r>
              <a:rPr lang="en-US" sz="2999" b="1" i="1">
                <a:solidFill>
                  <a:srgbClr val="000000"/>
                </a:solidFill>
                <a:latin typeface="Cooper BT Bold Italics"/>
                <a:ea typeface="Cooper BT Bold Italics"/>
                <a:cs typeface="Cooper BT Bold Italics"/>
                <a:sym typeface="Cooper BT Bold Italics"/>
              </a:rPr>
              <a:t>Problems ?</a:t>
            </a:r>
          </a:p>
          <a:p>
            <a:pPr marL="647697" lvl="1" indent="-323848" algn="l">
              <a:lnSpc>
                <a:spcPts val="3599"/>
              </a:lnSpc>
              <a:buFont typeface="Arial"/>
              <a:buChar char="•"/>
            </a:pPr>
            <a:r>
              <a:rPr lang="en-US" sz="2999" i="1">
                <a:solidFill>
                  <a:srgbClr val="000000"/>
                </a:solidFill>
                <a:latin typeface="Cooper BT Light Italics"/>
                <a:ea typeface="Cooper BT Light Italics"/>
                <a:cs typeface="Cooper BT Light Italics"/>
                <a:sym typeface="Cooper BT Light Italics"/>
              </a:rPr>
              <a:t>Misdiagnosis</a:t>
            </a:r>
          </a:p>
          <a:p>
            <a:pPr marL="647697" lvl="1" indent="-323848" algn="l">
              <a:lnSpc>
                <a:spcPts val="3599"/>
              </a:lnSpc>
              <a:buFont typeface="Arial"/>
              <a:buChar char="•"/>
            </a:pPr>
            <a:r>
              <a:rPr lang="en-US" sz="2999" i="1">
                <a:solidFill>
                  <a:srgbClr val="000000"/>
                </a:solidFill>
                <a:latin typeface="Cooper BT Light Italics"/>
                <a:ea typeface="Cooper BT Light Italics"/>
                <a:cs typeface="Cooper BT Light Italics"/>
                <a:sym typeface="Cooper BT Light Italics"/>
              </a:rPr>
              <a:t>Manual Cardiotocography (CTG)</a:t>
            </a:r>
          </a:p>
        </p:txBody>
      </p:sp>
      <p:sp>
        <p:nvSpPr>
          <p:cNvPr id="6" name="TextBox 6"/>
          <p:cNvSpPr txBox="1"/>
          <p:nvPr/>
        </p:nvSpPr>
        <p:spPr>
          <a:xfrm>
            <a:off x="10947036" y="6728829"/>
            <a:ext cx="4392811" cy="1781175"/>
          </a:xfrm>
          <a:prstGeom prst="rect">
            <a:avLst/>
          </a:prstGeom>
        </p:spPr>
        <p:txBody>
          <a:bodyPr lIns="0" tIns="0" rIns="0" bIns="0" rtlCol="0" anchor="t">
            <a:spAutoFit/>
          </a:bodyPr>
          <a:lstStyle/>
          <a:p>
            <a:pPr algn="just">
              <a:lnSpc>
                <a:spcPts val="3599"/>
              </a:lnSpc>
            </a:pPr>
            <a:r>
              <a:rPr lang="en-US" sz="2999" b="1" i="1">
                <a:solidFill>
                  <a:srgbClr val="000000"/>
                </a:solidFill>
                <a:latin typeface="Cooper BT Bold Italics"/>
                <a:ea typeface="Cooper BT Bold Italics"/>
                <a:cs typeface="Cooper BT Bold Italics"/>
                <a:sym typeface="Cooper BT Bold Italics"/>
              </a:rPr>
              <a:t>Why this matters?</a:t>
            </a:r>
          </a:p>
          <a:p>
            <a:pPr marL="647697" lvl="1" indent="-323848" algn="just">
              <a:lnSpc>
                <a:spcPts val="3599"/>
              </a:lnSpc>
              <a:buFont typeface="Arial"/>
              <a:buChar char="•"/>
            </a:pPr>
            <a:r>
              <a:rPr lang="en-US" sz="2999" i="1">
                <a:solidFill>
                  <a:srgbClr val="000000"/>
                </a:solidFill>
                <a:latin typeface="Cooper BT Light Italics"/>
                <a:ea typeface="Cooper BT Light Italics"/>
                <a:cs typeface="Cooper BT Light Italics"/>
                <a:sym typeface="Cooper BT Light Italics"/>
              </a:rPr>
              <a:t>Fetal distress</a:t>
            </a:r>
          </a:p>
          <a:p>
            <a:pPr marL="647697" lvl="1" indent="-323848" algn="just">
              <a:lnSpc>
                <a:spcPts val="3599"/>
              </a:lnSpc>
              <a:buFont typeface="Arial"/>
              <a:buChar char="•"/>
            </a:pPr>
            <a:r>
              <a:rPr lang="en-US" sz="2999" i="1">
                <a:solidFill>
                  <a:srgbClr val="000000"/>
                </a:solidFill>
                <a:latin typeface="Cooper BT Light Italics"/>
                <a:ea typeface="Cooper BT Light Italics"/>
                <a:cs typeface="Cooper BT Light Italics"/>
                <a:sym typeface="Cooper BT Light Italics"/>
              </a:rPr>
              <a:t>Reduce infant mortality</a:t>
            </a:r>
          </a:p>
          <a:p>
            <a:pPr marL="647697" lvl="1" indent="-323848" algn="just">
              <a:lnSpc>
                <a:spcPts val="3599"/>
              </a:lnSpc>
              <a:spcBef>
                <a:spcPct val="0"/>
              </a:spcBef>
              <a:buFont typeface="Arial"/>
              <a:buChar char="•"/>
            </a:pPr>
            <a:r>
              <a:rPr lang="en-US" sz="2999" i="1">
                <a:solidFill>
                  <a:srgbClr val="000000"/>
                </a:solidFill>
                <a:latin typeface="Cooper BT Light Italics"/>
                <a:ea typeface="Cooper BT Light Italics"/>
                <a:cs typeface="Cooper BT Light Italics"/>
                <a:sym typeface="Cooper BT Light Italics"/>
              </a:rPr>
              <a:t>Early intervention</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1028700" y="4519712"/>
            <a:ext cx="5462279" cy="5921025"/>
          </a:xfrm>
          <a:custGeom>
            <a:avLst/>
            <a:gdLst/>
            <a:ahLst/>
            <a:cxnLst/>
            <a:rect l="l" t="t" r="r" b="b"/>
            <a:pathLst>
              <a:path w="5462279" h="5921025">
                <a:moveTo>
                  <a:pt x="0" y="0"/>
                </a:moveTo>
                <a:lnTo>
                  <a:pt x="5462279" y="0"/>
                </a:lnTo>
                <a:lnTo>
                  <a:pt x="5462279" y="5921025"/>
                </a:lnTo>
                <a:lnTo>
                  <a:pt x="0" y="5921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5557623" y="2007930"/>
            <a:ext cx="7172754" cy="685799"/>
          </a:xfrm>
          <a:prstGeom prst="rect">
            <a:avLst/>
          </a:prstGeom>
        </p:spPr>
        <p:txBody>
          <a:bodyPr lIns="0" tIns="0" rIns="0" bIns="0" rtlCol="0" anchor="t">
            <a:spAutoFit/>
          </a:bodyPr>
          <a:lstStyle/>
          <a:p>
            <a:pPr algn="l">
              <a:lnSpc>
                <a:spcPts val="4949"/>
              </a:lnSpc>
            </a:pPr>
            <a:r>
              <a:rPr lang="en-US" sz="5499" spc="-274">
                <a:solidFill>
                  <a:srgbClr val="292B2D"/>
                </a:solidFill>
                <a:latin typeface="Cooper BT Light"/>
                <a:ea typeface="Cooper BT Light"/>
                <a:cs typeface="Cooper BT Light"/>
                <a:sym typeface="Cooper BT Light"/>
              </a:rPr>
              <a:t>RESEARCH </a:t>
            </a:r>
            <a:r>
              <a:rPr lang="en-US" sz="5499" b="1" spc="-274">
                <a:solidFill>
                  <a:srgbClr val="292B2D"/>
                </a:solidFill>
                <a:latin typeface="Cooper BT Bold"/>
                <a:ea typeface="Cooper BT Bold"/>
                <a:cs typeface="Cooper BT Bold"/>
                <a:sym typeface="Cooper BT Bold"/>
              </a:rPr>
              <a:t>QUESTION</a:t>
            </a:r>
          </a:p>
        </p:txBody>
      </p:sp>
      <p:sp>
        <p:nvSpPr>
          <p:cNvPr id="4" name="TextBox 4"/>
          <p:cNvSpPr txBox="1"/>
          <p:nvPr/>
        </p:nvSpPr>
        <p:spPr>
          <a:xfrm>
            <a:off x="7789777" y="4443512"/>
            <a:ext cx="9192152" cy="2610038"/>
          </a:xfrm>
          <a:prstGeom prst="rect">
            <a:avLst/>
          </a:prstGeom>
        </p:spPr>
        <p:txBody>
          <a:bodyPr lIns="0" tIns="0" rIns="0" bIns="0" rtlCol="0" anchor="t">
            <a:spAutoFit/>
          </a:bodyPr>
          <a:lstStyle/>
          <a:p>
            <a:pPr algn="r">
              <a:lnSpc>
                <a:spcPts val="5239"/>
              </a:lnSpc>
            </a:pPr>
            <a:r>
              <a:rPr lang="en-US" sz="3742" i="1">
                <a:solidFill>
                  <a:srgbClr val="292B2D"/>
                </a:solidFill>
                <a:latin typeface="Cooper BT Light Italics"/>
                <a:ea typeface="Cooper BT Light Italics"/>
                <a:cs typeface="Cooper BT Light Italics"/>
                <a:sym typeface="Cooper BT Light Italics"/>
              </a:rPr>
              <a:t>“Which CTG features are most predictive of fetal health, and how do traditional and deep learning models compare in classifying fetal health states?”</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300879" y="2726848"/>
            <a:ext cx="4340847" cy="1181100"/>
          </a:xfrm>
          <a:prstGeom prst="rect">
            <a:avLst/>
          </a:prstGeom>
        </p:spPr>
        <p:txBody>
          <a:bodyPr lIns="0" tIns="0" rIns="0" bIns="0" rtlCol="0" anchor="t">
            <a:spAutoFit/>
          </a:bodyPr>
          <a:lstStyle/>
          <a:p>
            <a:pPr algn="l">
              <a:lnSpc>
                <a:spcPts val="4499"/>
              </a:lnSpc>
            </a:pPr>
            <a:r>
              <a:rPr lang="en-US" sz="4999" spc="-249">
                <a:solidFill>
                  <a:srgbClr val="292B2D"/>
                </a:solidFill>
                <a:latin typeface="Cooper BT Light"/>
                <a:ea typeface="Cooper BT Light"/>
                <a:cs typeface="Cooper BT Light"/>
                <a:sym typeface="Cooper BT Light"/>
              </a:rPr>
              <a:t>LITERATURE </a:t>
            </a:r>
            <a:r>
              <a:rPr lang="en-US" sz="4999" b="1" spc="-249">
                <a:solidFill>
                  <a:srgbClr val="292B2D"/>
                </a:solidFill>
                <a:latin typeface="Cooper BT Bold"/>
                <a:ea typeface="Cooper BT Bold"/>
                <a:cs typeface="Cooper BT Bold"/>
                <a:sym typeface="Cooper BT Bold"/>
              </a:rPr>
              <a:t>REVIEW</a:t>
            </a:r>
          </a:p>
        </p:txBody>
      </p:sp>
      <p:sp>
        <p:nvSpPr>
          <p:cNvPr id="3" name="TextBox 3"/>
          <p:cNvSpPr txBox="1"/>
          <p:nvPr/>
        </p:nvSpPr>
        <p:spPr>
          <a:xfrm>
            <a:off x="7546176" y="1638458"/>
            <a:ext cx="9306313" cy="4481830"/>
          </a:xfrm>
          <a:prstGeom prst="rect">
            <a:avLst/>
          </a:prstGeom>
        </p:spPr>
        <p:txBody>
          <a:bodyPr lIns="0" tIns="0" rIns="0" bIns="0" rtlCol="0" anchor="t">
            <a:spAutoFit/>
          </a:bodyPr>
          <a:lstStyle/>
          <a:p>
            <a:pPr marL="604519" lvl="1" indent="-302260" algn="l">
              <a:lnSpc>
                <a:spcPts val="3919"/>
              </a:lnSpc>
              <a:buFont typeface="Arial"/>
              <a:buChar char="•"/>
            </a:pPr>
            <a:r>
              <a:rPr lang="en-US" sz="2799" b="1" dirty="0">
                <a:solidFill>
                  <a:srgbClr val="292B2D"/>
                </a:solidFill>
                <a:latin typeface="Cooper BT Bold"/>
                <a:ea typeface="Cooper BT Bold"/>
                <a:cs typeface="Cooper BT Bold"/>
                <a:sym typeface="Cooper BT Bold"/>
              </a:rPr>
              <a:t>Deng et al. (2023):</a:t>
            </a:r>
            <a:r>
              <a:rPr lang="en-US" sz="2799" dirty="0">
                <a:solidFill>
                  <a:srgbClr val="292B2D"/>
                </a:solidFill>
                <a:latin typeface="Cooper BT Light"/>
                <a:ea typeface="Cooper BT Light"/>
                <a:cs typeface="Cooper BT Light"/>
                <a:sym typeface="Cooper BT Light"/>
              </a:rPr>
              <a:t> LW-</a:t>
            </a:r>
            <a:r>
              <a:rPr lang="en-US" sz="2799" dirty="0" err="1">
                <a:solidFill>
                  <a:srgbClr val="292B2D"/>
                </a:solidFill>
                <a:latin typeface="Cooper BT Light"/>
                <a:ea typeface="Cooper BT Light"/>
                <a:cs typeface="Cooper BT Light"/>
                <a:sym typeface="Cooper BT Light"/>
              </a:rPr>
              <a:t>FHRNet</a:t>
            </a:r>
            <a:r>
              <a:rPr lang="en-US" sz="2799" dirty="0">
                <a:solidFill>
                  <a:srgbClr val="292B2D"/>
                </a:solidFill>
                <a:latin typeface="Cooper BT Light"/>
                <a:ea typeface="Cooper BT Light"/>
                <a:cs typeface="Cooper BT Light"/>
                <a:sym typeface="Cooper BT Light"/>
              </a:rPr>
              <a:t> improves fetal distress detection using deep learning.</a:t>
            </a:r>
          </a:p>
          <a:p>
            <a:pPr marL="604519" lvl="1" indent="-302260" algn="l">
              <a:lnSpc>
                <a:spcPts val="3919"/>
              </a:lnSpc>
              <a:buFont typeface="Arial"/>
              <a:buChar char="•"/>
            </a:pPr>
            <a:r>
              <a:rPr lang="en-US" sz="2799" b="1" dirty="0">
                <a:solidFill>
                  <a:srgbClr val="292B2D"/>
                </a:solidFill>
                <a:latin typeface="Cooper BT Bold"/>
                <a:ea typeface="Cooper BT Bold"/>
                <a:cs typeface="Cooper BT Bold"/>
                <a:sym typeface="Cooper BT Bold"/>
              </a:rPr>
              <a:t>Mandala (2024):</a:t>
            </a:r>
            <a:r>
              <a:rPr lang="en-US" sz="2799" dirty="0">
                <a:solidFill>
                  <a:srgbClr val="292B2D"/>
                </a:solidFill>
                <a:latin typeface="Cooper BT Light"/>
                <a:ea typeface="Cooper BT Light"/>
                <a:cs typeface="Cooper BT Light"/>
                <a:sym typeface="Cooper BT Light"/>
              </a:rPr>
              <a:t> </a:t>
            </a:r>
            <a:r>
              <a:rPr lang="en-US" sz="2799" dirty="0" err="1">
                <a:solidFill>
                  <a:srgbClr val="292B2D"/>
                </a:solidFill>
                <a:latin typeface="Cooper BT Light"/>
                <a:ea typeface="Cooper BT Light"/>
                <a:cs typeface="Cooper BT Light"/>
                <a:sym typeface="Cooper BT Light"/>
              </a:rPr>
              <a:t>LightGBM</a:t>
            </a:r>
            <a:r>
              <a:rPr lang="en-US" sz="2799" dirty="0">
                <a:solidFill>
                  <a:srgbClr val="292B2D"/>
                </a:solidFill>
                <a:latin typeface="Cooper BT Light"/>
                <a:ea typeface="Cooper BT Light"/>
                <a:cs typeface="Cooper BT Light"/>
                <a:sym typeface="Cooper BT Light"/>
              </a:rPr>
              <a:t> achieves 98.31% accuracy, but lacks interpretability.</a:t>
            </a:r>
          </a:p>
          <a:p>
            <a:pPr marL="604519" lvl="1" indent="-302260" algn="l">
              <a:lnSpc>
                <a:spcPts val="3919"/>
              </a:lnSpc>
              <a:buFont typeface="Arial"/>
              <a:buChar char="•"/>
            </a:pPr>
            <a:r>
              <a:rPr lang="en-US" sz="2799" b="1" dirty="0" err="1">
                <a:solidFill>
                  <a:srgbClr val="292B2D"/>
                </a:solidFill>
                <a:latin typeface="Cooper BT Bold"/>
                <a:ea typeface="Cooper BT Bold"/>
                <a:cs typeface="Cooper BT Bold"/>
                <a:sym typeface="Cooper BT Bold"/>
              </a:rPr>
              <a:t>Sulistianingsih</a:t>
            </a:r>
            <a:r>
              <a:rPr lang="en-US" sz="2799" b="1" dirty="0">
                <a:solidFill>
                  <a:srgbClr val="292B2D"/>
                </a:solidFill>
                <a:latin typeface="Cooper BT Bold"/>
                <a:ea typeface="Cooper BT Bold"/>
                <a:cs typeface="Cooper BT Bold"/>
                <a:sym typeface="Cooper BT Bold"/>
              </a:rPr>
              <a:t> &amp; </a:t>
            </a:r>
            <a:r>
              <a:rPr lang="en-US" sz="2799" b="1" dirty="0" err="1">
                <a:solidFill>
                  <a:srgbClr val="292B2D"/>
                </a:solidFill>
                <a:latin typeface="Cooper BT Bold"/>
                <a:ea typeface="Cooper BT Bold"/>
                <a:cs typeface="Cooper BT Bold"/>
                <a:sym typeface="Cooper BT Bold"/>
              </a:rPr>
              <a:t>Martono</a:t>
            </a:r>
            <a:r>
              <a:rPr lang="en-US" sz="2799" b="1" dirty="0">
                <a:solidFill>
                  <a:srgbClr val="292B2D"/>
                </a:solidFill>
                <a:latin typeface="Cooper BT Bold"/>
                <a:ea typeface="Cooper BT Bold"/>
                <a:cs typeface="Cooper BT Bold"/>
                <a:sym typeface="Cooper BT Bold"/>
              </a:rPr>
              <a:t> (2024):</a:t>
            </a:r>
            <a:r>
              <a:rPr lang="en-US" sz="2799" dirty="0">
                <a:solidFill>
                  <a:srgbClr val="292B2D"/>
                </a:solidFill>
                <a:latin typeface="Cooper BT Light"/>
                <a:ea typeface="Cooper BT Light"/>
                <a:cs typeface="Cooper BT Light"/>
                <a:sym typeface="Cooper BT Light"/>
              </a:rPr>
              <a:t> Boosting algorithms outperform traditional methods but don’t address class imbalance well.</a:t>
            </a:r>
          </a:p>
          <a:p>
            <a:pPr marL="604519" lvl="1" indent="-302260" algn="l">
              <a:lnSpc>
                <a:spcPts val="3919"/>
              </a:lnSpc>
              <a:buFont typeface="Arial"/>
              <a:buChar char="•"/>
            </a:pPr>
            <a:r>
              <a:rPr lang="en-US" sz="2799" b="1" dirty="0">
                <a:solidFill>
                  <a:srgbClr val="292B2D"/>
                </a:solidFill>
                <a:latin typeface="Cooper BT Bold"/>
                <a:ea typeface="Cooper BT Bold"/>
                <a:cs typeface="Cooper BT Bold"/>
                <a:sym typeface="Cooper BT Bold"/>
              </a:rPr>
              <a:t>Rawat &amp; Mishra (2024):</a:t>
            </a:r>
            <a:r>
              <a:rPr lang="en-US" sz="2799" dirty="0">
                <a:solidFill>
                  <a:srgbClr val="292B2D"/>
                </a:solidFill>
                <a:latin typeface="Cooper BT Light"/>
                <a:ea typeface="Cooper BT Light"/>
                <a:cs typeface="Cooper BT Light"/>
                <a:sym typeface="Cooper BT Light"/>
              </a:rPr>
              <a:t> Cost-sensitive learning outperforms SMOTE in class imbalance problems.</a:t>
            </a:r>
          </a:p>
        </p:txBody>
      </p:sp>
      <p:sp>
        <p:nvSpPr>
          <p:cNvPr id="4" name="TextBox 4"/>
          <p:cNvSpPr txBox="1"/>
          <p:nvPr/>
        </p:nvSpPr>
        <p:spPr>
          <a:xfrm>
            <a:off x="9407277" y="6971665"/>
            <a:ext cx="7852023" cy="2286635"/>
          </a:xfrm>
          <a:prstGeom prst="rect">
            <a:avLst/>
          </a:prstGeom>
        </p:spPr>
        <p:txBody>
          <a:bodyPr lIns="0" tIns="0" rIns="0" bIns="0" rtlCol="0" anchor="t">
            <a:spAutoFit/>
          </a:bodyPr>
          <a:lstStyle/>
          <a:p>
            <a:pPr algn="l">
              <a:lnSpc>
                <a:spcPts val="3640"/>
              </a:lnSpc>
            </a:pPr>
            <a:r>
              <a:rPr lang="en-US" sz="2600" b="1" i="1" spc="-130">
                <a:solidFill>
                  <a:srgbClr val="292B2D"/>
                </a:solidFill>
                <a:latin typeface="Cooper BT Bold Italics"/>
                <a:ea typeface="Cooper BT Bold Italics"/>
                <a:cs typeface="Cooper BT Bold Italics"/>
                <a:sym typeface="Cooper BT Bold Italics"/>
              </a:rPr>
              <a:t>What’s missing?</a:t>
            </a:r>
          </a:p>
          <a:p>
            <a:pPr marL="561341" lvl="1" indent="-280670" algn="l">
              <a:lnSpc>
                <a:spcPts val="3640"/>
              </a:lnSpc>
              <a:buFont typeface="Arial"/>
              <a:buChar char="•"/>
            </a:pPr>
            <a:r>
              <a:rPr lang="en-US" sz="2600" i="1" spc="-130">
                <a:solidFill>
                  <a:srgbClr val="292B2D"/>
                </a:solidFill>
                <a:latin typeface="Cooper BT Light Italics"/>
                <a:ea typeface="Cooper BT Light Italics"/>
                <a:cs typeface="Cooper BT Light Italics"/>
                <a:sym typeface="Cooper BT Light Italics"/>
              </a:rPr>
              <a:t>No direct comparison of SVM, ANN &amp; boosting models.</a:t>
            </a:r>
          </a:p>
          <a:p>
            <a:pPr marL="561341" lvl="1" indent="-280670" algn="l">
              <a:lnSpc>
                <a:spcPts val="3640"/>
              </a:lnSpc>
              <a:buFont typeface="Arial"/>
              <a:buChar char="•"/>
            </a:pPr>
            <a:r>
              <a:rPr lang="en-US" sz="2600" i="1" spc="-130">
                <a:solidFill>
                  <a:srgbClr val="292B2D"/>
                </a:solidFill>
                <a:latin typeface="Cooper BT Light Italics"/>
                <a:ea typeface="Cooper BT Light Italics"/>
                <a:cs typeface="Cooper BT Light Italics"/>
                <a:sym typeface="Cooper BT Light Italics"/>
              </a:rPr>
              <a:t>Lack of explainability in deep learning approaches.</a:t>
            </a:r>
          </a:p>
          <a:p>
            <a:pPr algn="l">
              <a:lnSpc>
                <a:spcPts val="3640"/>
              </a:lnSpc>
            </a:pPr>
            <a:r>
              <a:rPr lang="en-US" sz="2600" b="1" i="1" spc="-130">
                <a:solidFill>
                  <a:srgbClr val="292B2D"/>
                </a:solidFill>
                <a:latin typeface="Cooper BT Bold Italics"/>
                <a:ea typeface="Cooper BT Bold Italics"/>
                <a:cs typeface="Cooper BT Bold Italics"/>
                <a:sym typeface="Cooper BT Bold Italics"/>
              </a:rPr>
              <a:t>Our Contribution:</a:t>
            </a:r>
          </a:p>
          <a:p>
            <a:pPr marL="561341" lvl="1" indent="-280670" algn="l">
              <a:lnSpc>
                <a:spcPts val="3640"/>
              </a:lnSpc>
              <a:buFont typeface="Arial"/>
              <a:buChar char="•"/>
            </a:pPr>
            <a:r>
              <a:rPr lang="en-US" sz="2600" i="1" spc="-130">
                <a:solidFill>
                  <a:srgbClr val="292B2D"/>
                </a:solidFill>
                <a:latin typeface="Cooper BT Light Italics"/>
                <a:ea typeface="Cooper BT Light Italics"/>
                <a:cs typeface="Cooper BT Light Italics"/>
                <a:sym typeface="Cooper BT Light Italics"/>
              </a:rPr>
              <a:t>Introducing feature interpretability &amp; cost-sensitive learning</a:t>
            </a:r>
            <a:r>
              <a:rPr lang="en-US" sz="2600" spc="-130">
                <a:solidFill>
                  <a:srgbClr val="292B2D"/>
                </a:solidFill>
                <a:latin typeface="Cooper BT Light"/>
                <a:ea typeface="Cooper BT Light"/>
                <a:cs typeface="Cooper BT Light"/>
                <a:sym typeface="Cooper BT Light"/>
              </a:rPr>
              <a:t>.</a:t>
            </a:r>
          </a:p>
        </p:txBody>
      </p:sp>
      <p:sp>
        <p:nvSpPr>
          <p:cNvPr id="5" name="Freeform 5"/>
          <p:cNvSpPr/>
          <p:nvPr/>
        </p:nvSpPr>
        <p:spPr>
          <a:xfrm>
            <a:off x="1300879" y="4924158"/>
            <a:ext cx="5934735" cy="5362842"/>
          </a:xfrm>
          <a:custGeom>
            <a:avLst/>
            <a:gdLst/>
            <a:ahLst/>
            <a:cxnLst/>
            <a:rect l="l" t="t" r="r" b="b"/>
            <a:pathLst>
              <a:path w="5934735" h="5362842">
                <a:moveTo>
                  <a:pt x="0" y="0"/>
                </a:moveTo>
                <a:lnTo>
                  <a:pt x="5934735" y="0"/>
                </a:lnTo>
                <a:lnTo>
                  <a:pt x="5934735" y="5362842"/>
                </a:lnTo>
                <a:lnTo>
                  <a:pt x="0" y="5362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1689652" y="0"/>
            <a:ext cx="14939540" cy="10308283"/>
          </a:xfrm>
          <a:custGeom>
            <a:avLst/>
            <a:gdLst/>
            <a:ahLst/>
            <a:cxnLst/>
            <a:rect l="l" t="t" r="r" b="b"/>
            <a:pathLst>
              <a:path w="14939540" h="10308283">
                <a:moveTo>
                  <a:pt x="0" y="0"/>
                </a:moveTo>
                <a:lnTo>
                  <a:pt x="14939540" y="0"/>
                </a:lnTo>
                <a:lnTo>
                  <a:pt x="14939540" y="10308283"/>
                </a:lnTo>
                <a:lnTo>
                  <a:pt x="0" y="10308283"/>
                </a:lnTo>
                <a:lnTo>
                  <a:pt x="0" y="0"/>
                </a:lnTo>
                <a:close/>
              </a:path>
            </a:pathLst>
          </a:custGeom>
          <a:blipFill>
            <a:blip r:embed="rId3">
              <a:alphaModFix amt="28000"/>
            </a:blip>
            <a:stretch>
              <a:fillRect/>
            </a:stretch>
          </a:blipFill>
        </p:spPr>
        <p:txBody>
          <a:bodyPr/>
          <a:lstStyle/>
          <a:p>
            <a:endParaRPr lang="en-US"/>
          </a:p>
        </p:txBody>
      </p:sp>
      <p:sp>
        <p:nvSpPr>
          <p:cNvPr id="3" name="TextBox 3"/>
          <p:cNvSpPr txBox="1"/>
          <p:nvPr/>
        </p:nvSpPr>
        <p:spPr>
          <a:xfrm>
            <a:off x="2096887" y="1343054"/>
            <a:ext cx="14094227" cy="1181100"/>
          </a:xfrm>
          <a:prstGeom prst="rect">
            <a:avLst/>
          </a:prstGeom>
        </p:spPr>
        <p:txBody>
          <a:bodyPr lIns="0" tIns="0" rIns="0" bIns="0" rtlCol="0" anchor="t">
            <a:spAutoFit/>
          </a:bodyPr>
          <a:lstStyle/>
          <a:p>
            <a:pPr marL="0" lvl="0" indent="0" algn="ctr">
              <a:lnSpc>
                <a:spcPts val="9240"/>
              </a:lnSpc>
              <a:spcBef>
                <a:spcPct val="0"/>
              </a:spcBef>
            </a:pPr>
            <a:r>
              <a:rPr lang="en-US" sz="7700" b="1">
                <a:solidFill>
                  <a:srgbClr val="292B2D"/>
                </a:solidFill>
                <a:latin typeface="Cooper BT Bold"/>
                <a:ea typeface="Cooper BT Bold"/>
                <a:cs typeface="Cooper BT Bold"/>
                <a:sym typeface="Cooper BT Bold"/>
              </a:rPr>
              <a:t>METHODOLOGY</a:t>
            </a:r>
          </a:p>
        </p:txBody>
      </p:sp>
      <p:sp>
        <p:nvSpPr>
          <p:cNvPr id="4" name="TextBox 4"/>
          <p:cNvSpPr txBox="1"/>
          <p:nvPr/>
        </p:nvSpPr>
        <p:spPr>
          <a:xfrm>
            <a:off x="2096887" y="3414451"/>
            <a:ext cx="3746611" cy="5020310"/>
          </a:xfrm>
          <a:prstGeom prst="rect">
            <a:avLst/>
          </a:prstGeom>
        </p:spPr>
        <p:txBody>
          <a:bodyPr lIns="0" tIns="0" rIns="0" bIns="0" rtlCol="0" anchor="t">
            <a:spAutoFit/>
          </a:bodyPr>
          <a:lstStyle/>
          <a:p>
            <a:pPr algn="l">
              <a:lnSpc>
                <a:spcPts val="3639"/>
              </a:lnSpc>
            </a:pPr>
            <a:r>
              <a:rPr lang="en-US" sz="2599" i="1">
                <a:solidFill>
                  <a:srgbClr val="292B2D"/>
                </a:solidFill>
                <a:latin typeface="Cooper BT Light Italics"/>
                <a:ea typeface="Cooper BT Light Italics"/>
                <a:cs typeface="Cooper BT Light Italics"/>
                <a:sym typeface="Cooper BT Light Italics"/>
              </a:rPr>
              <a:t>Step 1: </a:t>
            </a:r>
          </a:p>
          <a:p>
            <a:pPr algn="l">
              <a:lnSpc>
                <a:spcPts val="3639"/>
              </a:lnSpc>
              <a:spcBef>
                <a:spcPct val="0"/>
              </a:spcBef>
            </a:pPr>
            <a:r>
              <a:rPr lang="en-US" sz="2599" b="1" i="1">
                <a:solidFill>
                  <a:srgbClr val="292B2D"/>
                </a:solidFill>
                <a:latin typeface="Cooper BT Bold Italics"/>
                <a:ea typeface="Cooper BT Bold Italics"/>
                <a:cs typeface="Cooper BT Bold Italics"/>
                <a:sym typeface="Cooper BT Bold Italics"/>
              </a:rPr>
              <a:t>Data Preprocessing</a:t>
            </a:r>
          </a:p>
          <a:p>
            <a:pPr algn="l">
              <a:lnSpc>
                <a:spcPts val="3639"/>
              </a:lnSpc>
              <a:spcBef>
                <a:spcPct val="0"/>
              </a:spcBef>
            </a:pPr>
            <a:endParaRPr lang="en-US" sz="2599" b="1" i="1">
              <a:solidFill>
                <a:srgbClr val="292B2D"/>
              </a:solidFill>
              <a:latin typeface="Cooper BT Bold Italics"/>
              <a:ea typeface="Cooper BT Bold Italics"/>
              <a:cs typeface="Cooper BT Bold Italics"/>
              <a:sym typeface="Cooper BT Bold Italics"/>
            </a:endParaRP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CTG dataset cleaning</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Feature scaling (StandardScaler)</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Handling class imbalance (cost-sensitive learning vs. SMOTE)</a:t>
            </a:r>
          </a:p>
          <a:p>
            <a:pPr algn="l">
              <a:lnSpc>
                <a:spcPts val="3639"/>
              </a:lnSpc>
              <a:spcBef>
                <a:spcPct val="0"/>
              </a:spcBef>
            </a:pPr>
            <a:endParaRPr lang="en-US" sz="2599">
              <a:solidFill>
                <a:srgbClr val="292B2D"/>
              </a:solidFill>
              <a:latin typeface="Cooper BT Light"/>
              <a:ea typeface="Cooper BT Light"/>
              <a:cs typeface="Cooper BT Light"/>
              <a:sym typeface="Cooper BT Light"/>
            </a:endParaRPr>
          </a:p>
        </p:txBody>
      </p:sp>
      <p:sp>
        <p:nvSpPr>
          <p:cNvPr id="5" name="TextBox 5"/>
          <p:cNvSpPr txBox="1"/>
          <p:nvPr/>
        </p:nvSpPr>
        <p:spPr>
          <a:xfrm>
            <a:off x="6889648" y="3414451"/>
            <a:ext cx="4508705" cy="5487035"/>
          </a:xfrm>
          <a:prstGeom prst="rect">
            <a:avLst/>
          </a:prstGeom>
        </p:spPr>
        <p:txBody>
          <a:bodyPr lIns="0" tIns="0" rIns="0" bIns="0" rtlCol="0" anchor="t">
            <a:spAutoFit/>
          </a:bodyPr>
          <a:lstStyle/>
          <a:p>
            <a:pPr algn="l">
              <a:lnSpc>
                <a:spcPts val="3639"/>
              </a:lnSpc>
            </a:pPr>
            <a:r>
              <a:rPr lang="en-US" sz="2599" i="1">
                <a:solidFill>
                  <a:srgbClr val="292B2D"/>
                </a:solidFill>
                <a:latin typeface="Cooper BT Light Italics"/>
                <a:ea typeface="Cooper BT Light Italics"/>
                <a:cs typeface="Cooper BT Light Italics"/>
                <a:sym typeface="Cooper BT Light Italics"/>
              </a:rPr>
              <a:t>Step 2: </a:t>
            </a:r>
          </a:p>
          <a:p>
            <a:pPr algn="l">
              <a:lnSpc>
                <a:spcPts val="3639"/>
              </a:lnSpc>
              <a:spcBef>
                <a:spcPct val="0"/>
              </a:spcBef>
            </a:pPr>
            <a:r>
              <a:rPr lang="en-US" sz="2599" b="1" i="1">
                <a:solidFill>
                  <a:srgbClr val="292B2D"/>
                </a:solidFill>
                <a:latin typeface="Cooper BT Bold Italics"/>
                <a:ea typeface="Cooper BT Bold Italics"/>
                <a:cs typeface="Cooper BT Bold Italics"/>
                <a:sym typeface="Cooper BT Bold Italics"/>
              </a:rPr>
              <a:t>Feature Selection &amp; Model Implementation</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Recursive Feature Elimination (RFE)</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Principal Component Analysis (PCA)</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SVM &amp; ANN Model Training</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Compare with Boosting (XGBoost, LightGBM)</a:t>
            </a:r>
          </a:p>
          <a:p>
            <a:pPr algn="l">
              <a:lnSpc>
                <a:spcPts val="3639"/>
              </a:lnSpc>
              <a:spcBef>
                <a:spcPct val="0"/>
              </a:spcBef>
            </a:pPr>
            <a:endParaRPr lang="en-US" sz="2599">
              <a:solidFill>
                <a:srgbClr val="292B2D"/>
              </a:solidFill>
              <a:latin typeface="Cooper BT Light"/>
              <a:ea typeface="Cooper BT Light"/>
              <a:cs typeface="Cooper BT Light"/>
              <a:sym typeface="Cooper BT Light"/>
            </a:endParaRPr>
          </a:p>
        </p:txBody>
      </p:sp>
      <p:sp>
        <p:nvSpPr>
          <p:cNvPr id="6" name="TextBox 6"/>
          <p:cNvSpPr txBox="1"/>
          <p:nvPr/>
        </p:nvSpPr>
        <p:spPr>
          <a:xfrm>
            <a:off x="12446102" y="3414451"/>
            <a:ext cx="4183090" cy="4115435"/>
          </a:xfrm>
          <a:prstGeom prst="rect">
            <a:avLst/>
          </a:prstGeom>
        </p:spPr>
        <p:txBody>
          <a:bodyPr lIns="0" tIns="0" rIns="0" bIns="0" rtlCol="0" anchor="t">
            <a:spAutoFit/>
          </a:bodyPr>
          <a:lstStyle/>
          <a:p>
            <a:pPr algn="l">
              <a:lnSpc>
                <a:spcPts val="3639"/>
              </a:lnSpc>
            </a:pPr>
            <a:r>
              <a:rPr lang="en-US" sz="2599" i="1">
                <a:solidFill>
                  <a:srgbClr val="292B2D"/>
                </a:solidFill>
                <a:latin typeface="Cooper BT Light Italics"/>
                <a:ea typeface="Cooper BT Light Italics"/>
                <a:cs typeface="Cooper BT Light Italics"/>
                <a:sym typeface="Cooper BT Light Italics"/>
              </a:rPr>
              <a:t>Step 3: </a:t>
            </a:r>
          </a:p>
          <a:p>
            <a:pPr algn="l">
              <a:lnSpc>
                <a:spcPts val="3639"/>
              </a:lnSpc>
              <a:spcBef>
                <a:spcPct val="0"/>
              </a:spcBef>
            </a:pPr>
            <a:r>
              <a:rPr lang="en-US" sz="2599" b="1" i="1">
                <a:solidFill>
                  <a:srgbClr val="292B2D"/>
                </a:solidFill>
                <a:latin typeface="Cooper BT Bold Italics"/>
                <a:ea typeface="Cooper BT Bold Italics"/>
                <a:cs typeface="Cooper BT Bold Italics"/>
                <a:sym typeface="Cooper BT Bold Italics"/>
              </a:rPr>
              <a:t>Evaluation &amp; Explainability</a:t>
            </a:r>
          </a:p>
          <a:p>
            <a:pPr algn="l">
              <a:lnSpc>
                <a:spcPts val="3639"/>
              </a:lnSpc>
              <a:spcBef>
                <a:spcPct val="0"/>
              </a:spcBef>
            </a:pPr>
            <a:endParaRPr lang="en-US" sz="2599" b="1" i="1">
              <a:solidFill>
                <a:srgbClr val="292B2D"/>
              </a:solidFill>
              <a:latin typeface="Cooper BT Bold Italics"/>
              <a:ea typeface="Cooper BT Bold Italics"/>
              <a:cs typeface="Cooper BT Bold Italics"/>
              <a:sym typeface="Cooper BT Bold Italics"/>
            </a:endParaRP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Accuracy, ROC-AUC, Precision-Recall</a:t>
            </a:r>
          </a:p>
          <a:p>
            <a:pPr marL="561339" lvl="1" indent="-280669" algn="l">
              <a:lnSpc>
                <a:spcPts val="3639"/>
              </a:lnSpc>
              <a:spcBef>
                <a:spcPct val="0"/>
              </a:spcBef>
              <a:buFont typeface="Arial"/>
              <a:buChar char="•"/>
            </a:pPr>
            <a:r>
              <a:rPr lang="en-US" sz="2599">
                <a:solidFill>
                  <a:srgbClr val="292B2D"/>
                </a:solidFill>
                <a:latin typeface="Cooper BT Light"/>
                <a:ea typeface="Cooper BT Light"/>
                <a:cs typeface="Cooper BT Light"/>
                <a:sym typeface="Cooper BT Light"/>
              </a:rPr>
              <a:t>SHAP values for interpretability</a:t>
            </a:r>
          </a:p>
          <a:p>
            <a:pPr algn="l">
              <a:lnSpc>
                <a:spcPts val="3639"/>
              </a:lnSpc>
              <a:spcBef>
                <a:spcPct val="0"/>
              </a:spcBef>
            </a:pPr>
            <a:endParaRPr lang="en-US" sz="2599">
              <a:solidFill>
                <a:srgbClr val="292B2D"/>
              </a:solidFill>
              <a:latin typeface="Cooper BT Light"/>
              <a:ea typeface="Cooper BT Light"/>
              <a:cs typeface="Cooper BT Light"/>
              <a:sym typeface="Cooper BT Ligh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7427023" y="1481992"/>
            <a:ext cx="3433954" cy="699134"/>
          </a:xfrm>
          <a:prstGeom prst="rect">
            <a:avLst/>
          </a:prstGeom>
        </p:spPr>
        <p:txBody>
          <a:bodyPr lIns="0" tIns="0" rIns="0" bIns="0" rtlCol="0" anchor="t">
            <a:spAutoFit/>
          </a:bodyPr>
          <a:lstStyle/>
          <a:p>
            <a:pPr algn="l">
              <a:lnSpc>
                <a:spcPts val="5039"/>
              </a:lnSpc>
            </a:pPr>
            <a:r>
              <a:rPr lang="en-US" sz="5599" b="1" spc="-279">
                <a:solidFill>
                  <a:srgbClr val="292B2D"/>
                </a:solidFill>
                <a:latin typeface="Cooper BT Bold"/>
                <a:ea typeface="Cooper BT Bold"/>
                <a:cs typeface="Cooper BT Bold"/>
                <a:sym typeface="Cooper BT Bold"/>
              </a:rPr>
              <a:t>NOVELTY</a:t>
            </a:r>
          </a:p>
        </p:txBody>
      </p:sp>
      <p:sp>
        <p:nvSpPr>
          <p:cNvPr id="3" name="Freeform 3"/>
          <p:cNvSpPr/>
          <p:nvPr/>
        </p:nvSpPr>
        <p:spPr>
          <a:xfrm>
            <a:off x="1028700" y="4842940"/>
            <a:ext cx="5301695" cy="5718911"/>
          </a:xfrm>
          <a:custGeom>
            <a:avLst/>
            <a:gdLst/>
            <a:ahLst/>
            <a:cxnLst/>
            <a:rect l="l" t="t" r="r" b="b"/>
            <a:pathLst>
              <a:path w="5301695" h="5718911">
                <a:moveTo>
                  <a:pt x="0" y="0"/>
                </a:moveTo>
                <a:lnTo>
                  <a:pt x="5301695" y="0"/>
                </a:lnTo>
                <a:lnTo>
                  <a:pt x="5301695" y="5718912"/>
                </a:lnTo>
                <a:lnTo>
                  <a:pt x="0" y="5718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388507" y="2447855"/>
            <a:ext cx="7510985" cy="405765"/>
          </a:xfrm>
          <a:prstGeom prst="rect">
            <a:avLst/>
          </a:prstGeom>
        </p:spPr>
        <p:txBody>
          <a:bodyPr lIns="0" tIns="0" rIns="0" bIns="0" rtlCol="0" anchor="t">
            <a:spAutoFit/>
          </a:bodyPr>
          <a:lstStyle/>
          <a:p>
            <a:pPr algn="ctr">
              <a:lnSpc>
                <a:spcPts val="3359"/>
              </a:lnSpc>
              <a:spcBef>
                <a:spcPct val="0"/>
              </a:spcBef>
            </a:pPr>
            <a:r>
              <a:rPr lang="en-US" sz="2399" i="1">
                <a:solidFill>
                  <a:srgbClr val="292B2D"/>
                </a:solidFill>
                <a:latin typeface="Cooper BT Light Italics"/>
                <a:ea typeface="Cooper BT Light Italics"/>
                <a:cs typeface="Cooper BT Light Italics"/>
                <a:sym typeface="Cooper BT Light Italics"/>
              </a:rPr>
              <a:t>“What sets our project apart from existing research?”</a:t>
            </a:r>
          </a:p>
        </p:txBody>
      </p:sp>
      <p:sp>
        <p:nvSpPr>
          <p:cNvPr id="5" name="TextBox 5"/>
          <p:cNvSpPr txBox="1"/>
          <p:nvPr/>
        </p:nvSpPr>
        <p:spPr>
          <a:xfrm>
            <a:off x="8004534" y="4128955"/>
            <a:ext cx="7538914" cy="1879951"/>
          </a:xfrm>
          <a:prstGeom prst="rect">
            <a:avLst/>
          </a:prstGeom>
        </p:spPr>
        <p:txBody>
          <a:bodyPr lIns="0" tIns="0" rIns="0" bIns="0" rtlCol="0" anchor="t">
            <a:spAutoFit/>
          </a:bodyPr>
          <a:lstStyle/>
          <a:p>
            <a:pPr marL="583897" lvl="1" indent="-291948" algn="l">
              <a:lnSpc>
                <a:spcPts val="3786"/>
              </a:lnSpc>
              <a:buAutoNum type="arabicPeriod"/>
            </a:pPr>
            <a:r>
              <a:rPr lang="en-US" sz="2704">
                <a:solidFill>
                  <a:srgbClr val="292B2D"/>
                </a:solidFill>
                <a:latin typeface="Cooper BT Light"/>
                <a:ea typeface="Cooper BT Light"/>
                <a:cs typeface="Cooper BT Light"/>
                <a:sym typeface="Cooper BT Light"/>
              </a:rPr>
              <a:t>Feature Importance Analysis (SHAP values)</a:t>
            </a:r>
          </a:p>
          <a:p>
            <a:pPr marL="583897" lvl="1" indent="-291948" algn="l">
              <a:lnSpc>
                <a:spcPts val="3786"/>
              </a:lnSpc>
              <a:buAutoNum type="arabicPeriod"/>
            </a:pPr>
            <a:r>
              <a:rPr lang="en-US" sz="2704">
                <a:solidFill>
                  <a:srgbClr val="292B2D"/>
                </a:solidFill>
                <a:latin typeface="Cooper BT Light"/>
                <a:ea typeface="Cooper BT Light"/>
                <a:cs typeface="Cooper BT Light"/>
                <a:sym typeface="Cooper BT Light"/>
              </a:rPr>
              <a:t>Cost-sensitive learning instead of SMOTE</a:t>
            </a:r>
          </a:p>
          <a:p>
            <a:pPr marL="583897" lvl="1" indent="-291948" algn="l">
              <a:lnSpc>
                <a:spcPts val="3786"/>
              </a:lnSpc>
              <a:buAutoNum type="arabicPeriod"/>
            </a:pPr>
            <a:r>
              <a:rPr lang="en-US" sz="2704">
                <a:solidFill>
                  <a:srgbClr val="292B2D"/>
                </a:solidFill>
                <a:latin typeface="Cooper BT Light"/>
                <a:ea typeface="Cooper BT Light"/>
                <a:cs typeface="Cooper BT Light"/>
                <a:sym typeface="Cooper BT Light"/>
              </a:rPr>
              <a:t>Comparison of SVM, ANN &amp; Boosting Models</a:t>
            </a:r>
          </a:p>
          <a:p>
            <a:pPr marL="583897" lvl="1" indent="-291948" algn="l">
              <a:lnSpc>
                <a:spcPts val="3786"/>
              </a:lnSpc>
              <a:spcBef>
                <a:spcPct val="0"/>
              </a:spcBef>
              <a:buAutoNum type="arabicPeriod"/>
            </a:pPr>
            <a:r>
              <a:rPr lang="en-US" sz="2704">
                <a:solidFill>
                  <a:srgbClr val="292B2D"/>
                </a:solidFill>
                <a:latin typeface="Cooper BT Light"/>
                <a:ea typeface="Cooper BT Light"/>
                <a:cs typeface="Cooper BT Light"/>
                <a:sym typeface="Cooper BT Light"/>
              </a:rPr>
              <a:t>Real-time clinical applicability</a:t>
            </a:r>
          </a:p>
        </p:txBody>
      </p:sp>
      <p:sp>
        <p:nvSpPr>
          <p:cNvPr id="6" name="TextBox 6"/>
          <p:cNvSpPr txBox="1"/>
          <p:nvPr/>
        </p:nvSpPr>
        <p:spPr>
          <a:xfrm>
            <a:off x="8004534" y="7427650"/>
            <a:ext cx="9254766" cy="951132"/>
          </a:xfrm>
          <a:prstGeom prst="rect">
            <a:avLst/>
          </a:prstGeom>
        </p:spPr>
        <p:txBody>
          <a:bodyPr lIns="0" tIns="0" rIns="0" bIns="0" rtlCol="0" anchor="t">
            <a:spAutoFit/>
          </a:bodyPr>
          <a:lstStyle/>
          <a:p>
            <a:pPr algn="r">
              <a:lnSpc>
                <a:spcPts val="3750"/>
              </a:lnSpc>
              <a:spcBef>
                <a:spcPct val="0"/>
              </a:spcBef>
            </a:pPr>
            <a:r>
              <a:rPr lang="en-US" sz="2678" b="1" i="1">
                <a:solidFill>
                  <a:srgbClr val="292B2D"/>
                </a:solidFill>
                <a:latin typeface="Cooper BT Bold Italics"/>
                <a:ea typeface="Cooper BT Bold Italics"/>
                <a:cs typeface="Cooper BT Bold Italics"/>
                <a:sym typeface="Cooper BT Bold Italics"/>
              </a:rPr>
              <a:t>Impact:</a:t>
            </a:r>
            <a:r>
              <a:rPr lang="en-US" sz="2678" i="1">
                <a:solidFill>
                  <a:srgbClr val="292B2D"/>
                </a:solidFill>
                <a:latin typeface="Cooper BT Light Italics"/>
                <a:ea typeface="Cooper BT Light Italics"/>
                <a:cs typeface="Cooper BT Light Italics"/>
                <a:sym typeface="Cooper BT Light Italics"/>
              </a:rPr>
              <a:t> A more interpretable, balanced, and accurate fetal health prediction model.</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431195" y="5783143"/>
            <a:ext cx="5428424" cy="4796753"/>
          </a:xfrm>
          <a:custGeom>
            <a:avLst/>
            <a:gdLst/>
            <a:ahLst/>
            <a:cxnLst/>
            <a:rect l="l" t="t" r="r" b="b"/>
            <a:pathLst>
              <a:path w="5428424" h="4796753">
                <a:moveTo>
                  <a:pt x="0" y="0"/>
                </a:moveTo>
                <a:lnTo>
                  <a:pt x="5428423" y="0"/>
                </a:lnTo>
                <a:lnTo>
                  <a:pt x="5428423" y="4796752"/>
                </a:lnTo>
                <a:lnTo>
                  <a:pt x="0" y="479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71718">
            <a:off x="13227096" y="5388228"/>
            <a:ext cx="4956016" cy="5446172"/>
          </a:xfrm>
          <a:custGeom>
            <a:avLst/>
            <a:gdLst/>
            <a:ahLst/>
            <a:cxnLst/>
            <a:rect l="l" t="t" r="r" b="b"/>
            <a:pathLst>
              <a:path w="4956016" h="5446172">
                <a:moveTo>
                  <a:pt x="0" y="0"/>
                </a:moveTo>
                <a:lnTo>
                  <a:pt x="4956016" y="0"/>
                </a:lnTo>
                <a:lnTo>
                  <a:pt x="4956016" y="5446172"/>
                </a:lnTo>
                <a:lnTo>
                  <a:pt x="0" y="5446172"/>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3625648"/>
            <a:ext cx="5634431" cy="1181100"/>
          </a:xfrm>
          <a:prstGeom prst="rect">
            <a:avLst/>
          </a:prstGeom>
        </p:spPr>
        <p:txBody>
          <a:bodyPr lIns="0" tIns="0" rIns="0" bIns="0" rtlCol="0" anchor="t">
            <a:spAutoFit/>
          </a:bodyPr>
          <a:lstStyle/>
          <a:p>
            <a:pPr algn="l">
              <a:lnSpc>
                <a:spcPts val="4499"/>
              </a:lnSpc>
            </a:pPr>
            <a:r>
              <a:rPr lang="en-US" sz="4999" spc="-249">
                <a:solidFill>
                  <a:srgbClr val="292B2D"/>
                </a:solidFill>
                <a:latin typeface="Cooper BT Light"/>
                <a:ea typeface="Cooper BT Light"/>
                <a:cs typeface="Cooper BT Light"/>
                <a:sym typeface="Cooper BT Light"/>
              </a:rPr>
              <a:t>PROJECT </a:t>
            </a:r>
            <a:r>
              <a:rPr lang="en-US" sz="4999" b="1" spc="-249">
                <a:solidFill>
                  <a:srgbClr val="292B2D"/>
                </a:solidFill>
                <a:latin typeface="Cooper BT Bold"/>
                <a:ea typeface="Cooper BT Bold"/>
                <a:cs typeface="Cooper BT Bold"/>
                <a:sym typeface="Cooper BT Bold"/>
              </a:rPr>
              <a:t>TIMELINE</a:t>
            </a:r>
          </a:p>
        </p:txBody>
      </p:sp>
      <p:sp>
        <p:nvSpPr>
          <p:cNvPr id="5" name="AutoShape 5"/>
          <p:cNvSpPr/>
          <p:nvPr/>
        </p:nvSpPr>
        <p:spPr>
          <a:xfrm>
            <a:off x="5859618" y="3661570"/>
            <a:ext cx="11399682" cy="0"/>
          </a:xfrm>
          <a:prstGeom prst="line">
            <a:avLst/>
          </a:prstGeom>
          <a:ln w="38100" cap="flat">
            <a:solidFill>
              <a:srgbClr val="292B2D"/>
            </a:solidFill>
            <a:prstDash val="solid"/>
            <a:headEnd type="none" w="sm" len="sm"/>
            <a:tailEnd type="arrow" w="med" len="sm"/>
          </a:ln>
        </p:spPr>
        <p:txBody>
          <a:bodyPr/>
          <a:lstStyle/>
          <a:p>
            <a:endParaRPr lang="en-US"/>
          </a:p>
        </p:txBody>
      </p:sp>
      <p:grpSp>
        <p:nvGrpSpPr>
          <p:cNvPr id="6" name="Group 6"/>
          <p:cNvGrpSpPr/>
          <p:nvPr/>
        </p:nvGrpSpPr>
        <p:grpSpPr>
          <a:xfrm>
            <a:off x="5859618" y="3482773"/>
            <a:ext cx="329533" cy="329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B2D"/>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800495" y="3482773"/>
            <a:ext cx="329533" cy="329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B2D"/>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739878" y="3496803"/>
            <a:ext cx="329533" cy="3295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B2D"/>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686570" y="3482773"/>
            <a:ext cx="329533" cy="3295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B2D"/>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859618" y="4439814"/>
            <a:ext cx="2046584" cy="371475"/>
          </a:xfrm>
          <a:prstGeom prst="rect">
            <a:avLst/>
          </a:prstGeom>
        </p:spPr>
        <p:txBody>
          <a:bodyPr lIns="0" tIns="0" rIns="0" bIns="0" rtlCol="0" anchor="t">
            <a:spAutoFit/>
          </a:bodyPr>
          <a:lstStyle/>
          <a:p>
            <a:pPr algn="l">
              <a:lnSpc>
                <a:spcPts val="2974"/>
              </a:lnSpc>
            </a:pPr>
            <a:r>
              <a:rPr lang="en-US" sz="2478" b="1">
                <a:solidFill>
                  <a:srgbClr val="292B2D"/>
                </a:solidFill>
                <a:latin typeface="Cooper BT Bold"/>
                <a:ea typeface="Cooper BT Bold"/>
                <a:cs typeface="Cooper BT Bold"/>
                <a:sym typeface="Cooper BT Bold"/>
              </a:rPr>
              <a:t>WEEK 1-2</a:t>
            </a:r>
          </a:p>
        </p:txBody>
      </p:sp>
      <p:sp>
        <p:nvSpPr>
          <p:cNvPr id="19" name="TextBox 19"/>
          <p:cNvSpPr txBox="1"/>
          <p:nvPr/>
        </p:nvSpPr>
        <p:spPr>
          <a:xfrm>
            <a:off x="5859618" y="5089084"/>
            <a:ext cx="2046584" cy="1589405"/>
          </a:xfrm>
          <a:prstGeom prst="rect">
            <a:avLst/>
          </a:prstGeom>
        </p:spPr>
        <p:txBody>
          <a:bodyPr lIns="0" tIns="0" rIns="0" bIns="0" rtlCol="0" anchor="t">
            <a:spAutoFit/>
          </a:bodyPr>
          <a:lstStyle/>
          <a:p>
            <a:pPr algn="l">
              <a:lnSpc>
                <a:spcPts val="3220"/>
              </a:lnSpc>
            </a:pPr>
            <a:r>
              <a:rPr lang="en-US" sz="2300">
                <a:solidFill>
                  <a:srgbClr val="292B2D"/>
                </a:solidFill>
                <a:latin typeface="Cooper BT Light"/>
                <a:ea typeface="Cooper BT Light"/>
                <a:cs typeface="Cooper BT Light"/>
                <a:sym typeface="Cooper BT Light"/>
              </a:rPr>
              <a:t>Literature review &amp; dataset collection</a:t>
            </a:r>
          </a:p>
        </p:txBody>
      </p:sp>
      <p:sp>
        <p:nvSpPr>
          <p:cNvPr id="20" name="TextBox 20"/>
          <p:cNvSpPr txBox="1"/>
          <p:nvPr/>
        </p:nvSpPr>
        <p:spPr>
          <a:xfrm>
            <a:off x="8800495" y="4439814"/>
            <a:ext cx="2046584" cy="371475"/>
          </a:xfrm>
          <a:prstGeom prst="rect">
            <a:avLst/>
          </a:prstGeom>
        </p:spPr>
        <p:txBody>
          <a:bodyPr lIns="0" tIns="0" rIns="0" bIns="0" rtlCol="0" anchor="t">
            <a:spAutoFit/>
          </a:bodyPr>
          <a:lstStyle/>
          <a:p>
            <a:pPr algn="l">
              <a:lnSpc>
                <a:spcPts val="2974"/>
              </a:lnSpc>
            </a:pPr>
            <a:r>
              <a:rPr lang="en-US" sz="2478" b="1">
                <a:solidFill>
                  <a:srgbClr val="292B2D"/>
                </a:solidFill>
                <a:latin typeface="Cooper BT Bold"/>
                <a:ea typeface="Cooper BT Bold"/>
                <a:cs typeface="Cooper BT Bold"/>
                <a:sym typeface="Cooper BT Bold"/>
              </a:rPr>
              <a:t>WEEK 3-4</a:t>
            </a:r>
          </a:p>
        </p:txBody>
      </p:sp>
      <p:sp>
        <p:nvSpPr>
          <p:cNvPr id="21" name="TextBox 21"/>
          <p:cNvSpPr txBox="1"/>
          <p:nvPr/>
        </p:nvSpPr>
        <p:spPr>
          <a:xfrm>
            <a:off x="8800495" y="5095875"/>
            <a:ext cx="2046584" cy="1189355"/>
          </a:xfrm>
          <a:prstGeom prst="rect">
            <a:avLst/>
          </a:prstGeom>
        </p:spPr>
        <p:txBody>
          <a:bodyPr lIns="0" tIns="0" rIns="0" bIns="0" rtlCol="0" anchor="t">
            <a:spAutoFit/>
          </a:bodyPr>
          <a:lstStyle/>
          <a:p>
            <a:pPr algn="l">
              <a:lnSpc>
                <a:spcPts val="3220"/>
              </a:lnSpc>
            </a:pPr>
            <a:r>
              <a:rPr lang="en-US" sz="2300">
                <a:solidFill>
                  <a:srgbClr val="292B2D"/>
                </a:solidFill>
                <a:latin typeface="Cooper BT Light"/>
                <a:ea typeface="Cooper BT Light"/>
                <a:cs typeface="Cooper BT Light"/>
                <a:sym typeface="Cooper BT Light"/>
              </a:rPr>
              <a:t>Preprocessing &amp; feature selection</a:t>
            </a:r>
          </a:p>
        </p:txBody>
      </p:sp>
      <p:sp>
        <p:nvSpPr>
          <p:cNvPr id="22" name="TextBox 22"/>
          <p:cNvSpPr txBox="1"/>
          <p:nvPr/>
        </p:nvSpPr>
        <p:spPr>
          <a:xfrm>
            <a:off x="11743533" y="4439814"/>
            <a:ext cx="2046584" cy="371475"/>
          </a:xfrm>
          <a:prstGeom prst="rect">
            <a:avLst/>
          </a:prstGeom>
        </p:spPr>
        <p:txBody>
          <a:bodyPr lIns="0" tIns="0" rIns="0" bIns="0" rtlCol="0" anchor="t">
            <a:spAutoFit/>
          </a:bodyPr>
          <a:lstStyle/>
          <a:p>
            <a:pPr algn="l">
              <a:lnSpc>
                <a:spcPts val="2974"/>
              </a:lnSpc>
            </a:pPr>
            <a:r>
              <a:rPr lang="en-US" sz="2478" b="1">
                <a:solidFill>
                  <a:srgbClr val="292B2D"/>
                </a:solidFill>
                <a:latin typeface="Cooper BT Bold"/>
                <a:ea typeface="Cooper BT Bold"/>
                <a:cs typeface="Cooper BT Bold"/>
                <a:sym typeface="Cooper BT Bold"/>
              </a:rPr>
              <a:t>WEEK 5-6</a:t>
            </a:r>
          </a:p>
        </p:txBody>
      </p:sp>
      <p:sp>
        <p:nvSpPr>
          <p:cNvPr id="23" name="TextBox 23"/>
          <p:cNvSpPr txBox="1"/>
          <p:nvPr/>
        </p:nvSpPr>
        <p:spPr>
          <a:xfrm>
            <a:off x="11739878" y="5089084"/>
            <a:ext cx="2046584" cy="1589405"/>
          </a:xfrm>
          <a:prstGeom prst="rect">
            <a:avLst/>
          </a:prstGeom>
        </p:spPr>
        <p:txBody>
          <a:bodyPr lIns="0" tIns="0" rIns="0" bIns="0" rtlCol="0" anchor="t">
            <a:spAutoFit/>
          </a:bodyPr>
          <a:lstStyle/>
          <a:p>
            <a:pPr algn="l">
              <a:lnSpc>
                <a:spcPts val="3220"/>
              </a:lnSpc>
            </a:pPr>
            <a:r>
              <a:rPr lang="en-US" sz="2300">
                <a:solidFill>
                  <a:srgbClr val="292B2D"/>
                </a:solidFill>
                <a:latin typeface="Cooper BT Light"/>
                <a:ea typeface="Cooper BT Light"/>
                <a:cs typeface="Cooper BT Light"/>
                <a:sym typeface="Cooper BT Light"/>
              </a:rPr>
              <a:t>Implement &amp; train SVM &amp; ANN</a:t>
            </a:r>
          </a:p>
          <a:p>
            <a:pPr algn="l">
              <a:lnSpc>
                <a:spcPts val="3220"/>
              </a:lnSpc>
            </a:pPr>
            <a:endParaRPr lang="en-US" sz="2300">
              <a:solidFill>
                <a:srgbClr val="292B2D"/>
              </a:solidFill>
              <a:latin typeface="Cooper BT Light"/>
              <a:ea typeface="Cooper BT Light"/>
              <a:cs typeface="Cooper BT Light"/>
              <a:sym typeface="Cooper BT Light"/>
            </a:endParaRPr>
          </a:p>
        </p:txBody>
      </p:sp>
      <p:sp>
        <p:nvSpPr>
          <p:cNvPr id="24" name="TextBox 24"/>
          <p:cNvSpPr txBox="1"/>
          <p:nvPr/>
        </p:nvSpPr>
        <p:spPr>
          <a:xfrm>
            <a:off x="14686570" y="4439814"/>
            <a:ext cx="2046584" cy="371475"/>
          </a:xfrm>
          <a:prstGeom prst="rect">
            <a:avLst/>
          </a:prstGeom>
        </p:spPr>
        <p:txBody>
          <a:bodyPr lIns="0" tIns="0" rIns="0" bIns="0" rtlCol="0" anchor="t">
            <a:spAutoFit/>
          </a:bodyPr>
          <a:lstStyle/>
          <a:p>
            <a:pPr algn="l">
              <a:lnSpc>
                <a:spcPts val="2974"/>
              </a:lnSpc>
            </a:pPr>
            <a:r>
              <a:rPr lang="en-US" sz="2478" b="1">
                <a:solidFill>
                  <a:srgbClr val="292B2D"/>
                </a:solidFill>
                <a:latin typeface="Cooper BT Bold"/>
                <a:ea typeface="Cooper BT Bold"/>
                <a:cs typeface="Cooper BT Bold"/>
                <a:sym typeface="Cooper BT Bold"/>
              </a:rPr>
              <a:t>WEEK 7-8</a:t>
            </a:r>
          </a:p>
        </p:txBody>
      </p:sp>
      <p:sp>
        <p:nvSpPr>
          <p:cNvPr id="25" name="TextBox 25"/>
          <p:cNvSpPr txBox="1"/>
          <p:nvPr/>
        </p:nvSpPr>
        <p:spPr>
          <a:xfrm>
            <a:off x="14681812" y="5095875"/>
            <a:ext cx="2046584" cy="1589405"/>
          </a:xfrm>
          <a:prstGeom prst="rect">
            <a:avLst/>
          </a:prstGeom>
        </p:spPr>
        <p:txBody>
          <a:bodyPr lIns="0" tIns="0" rIns="0" bIns="0" rtlCol="0" anchor="t">
            <a:spAutoFit/>
          </a:bodyPr>
          <a:lstStyle/>
          <a:p>
            <a:pPr algn="l">
              <a:lnSpc>
                <a:spcPts val="3220"/>
              </a:lnSpc>
            </a:pPr>
            <a:r>
              <a:rPr lang="en-US" sz="2300">
                <a:solidFill>
                  <a:srgbClr val="292B2D"/>
                </a:solidFill>
                <a:latin typeface="Cooper BT Light"/>
                <a:ea typeface="Cooper BT Light"/>
                <a:cs typeface="Cooper BT Light"/>
                <a:sym typeface="Cooper BT Light"/>
              </a:rPr>
              <a:t>Evaluation &amp; fine tuning model.</a:t>
            </a:r>
          </a:p>
          <a:p>
            <a:pPr algn="l">
              <a:lnSpc>
                <a:spcPts val="3220"/>
              </a:lnSpc>
            </a:pPr>
            <a:r>
              <a:rPr lang="en-US" sz="2300">
                <a:solidFill>
                  <a:srgbClr val="292B2D"/>
                </a:solidFill>
                <a:latin typeface="Cooper BT Light"/>
                <a:ea typeface="Cooper BT Light"/>
                <a:cs typeface="Cooper BT Light"/>
                <a:sym typeface="Cooper BT Light"/>
              </a:rPr>
              <a:t>Report Work</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593176" y="5143500"/>
            <a:ext cx="5109274" cy="5322160"/>
          </a:xfrm>
          <a:custGeom>
            <a:avLst/>
            <a:gdLst/>
            <a:ahLst/>
            <a:cxnLst/>
            <a:rect l="l" t="t" r="r" b="b"/>
            <a:pathLst>
              <a:path w="5109274" h="5322160">
                <a:moveTo>
                  <a:pt x="0" y="0"/>
                </a:moveTo>
                <a:lnTo>
                  <a:pt x="5109274" y="0"/>
                </a:lnTo>
                <a:lnTo>
                  <a:pt x="5109274" y="5322160"/>
                </a:lnTo>
                <a:lnTo>
                  <a:pt x="0" y="5322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028700" y="2885992"/>
            <a:ext cx="5634431" cy="1181100"/>
          </a:xfrm>
          <a:prstGeom prst="rect">
            <a:avLst/>
          </a:prstGeom>
        </p:spPr>
        <p:txBody>
          <a:bodyPr lIns="0" tIns="0" rIns="0" bIns="0" rtlCol="0" anchor="t">
            <a:spAutoFit/>
          </a:bodyPr>
          <a:lstStyle/>
          <a:p>
            <a:pPr algn="l">
              <a:lnSpc>
                <a:spcPts val="4499"/>
              </a:lnSpc>
            </a:pPr>
            <a:r>
              <a:rPr lang="en-US" sz="4999" spc="-249">
                <a:solidFill>
                  <a:srgbClr val="292B2D"/>
                </a:solidFill>
                <a:latin typeface="Cooper BT Light"/>
                <a:ea typeface="Cooper BT Light"/>
                <a:cs typeface="Cooper BT Light"/>
                <a:sym typeface="Cooper BT Light"/>
              </a:rPr>
              <a:t>WHY THIS </a:t>
            </a:r>
            <a:r>
              <a:rPr lang="en-US" sz="4999" b="1" spc="-249">
                <a:solidFill>
                  <a:srgbClr val="292B2D"/>
                </a:solidFill>
                <a:latin typeface="Cooper BT Bold"/>
                <a:ea typeface="Cooper BT Bold"/>
                <a:cs typeface="Cooper BT Bold"/>
                <a:sym typeface="Cooper BT Bold"/>
              </a:rPr>
              <a:t>MATTERS?</a:t>
            </a:r>
          </a:p>
        </p:txBody>
      </p:sp>
      <p:sp>
        <p:nvSpPr>
          <p:cNvPr id="4" name="TextBox 4"/>
          <p:cNvSpPr txBox="1"/>
          <p:nvPr/>
        </p:nvSpPr>
        <p:spPr>
          <a:xfrm>
            <a:off x="6048490" y="2615800"/>
            <a:ext cx="11210810" cy="789305"/>
          </a:xfrm>
          <a:prstGeom prst="rect">
            <a:avLst/>
          </a:prstGeom>
        </p:spPr>
        <p:txBody>
          <a:bodyPr lIns="0" tIns="0" rIns="0" bIns="0" rtlCol="0" anchor="t">
            <a:spAutoFit/>
          </a:bodyPr>
          <a:lstStyle/>
          <a:p>
            <a:pPr algn="r">
              <a:lnSpc>
                <a:spcPts val="3220"/>
              </a:lnSpc>
              <a:spcBef>
                <a:spcPct val="0"/>
              </a:spcBef>
            </a:pPr>
            <a:r>
              <a:rPr lang="en-US" sz="2300" i="1">
                <a:solidFill>
                  <a:srgbClr val="292B2D"/>
                </a:solidFill>
                <a:latin typeface="Cooper BT Light Italics"/>
                <a:ea typeface="Cooper BT Light Italics"/>
                <a:cs typeface="Cooper BT Light Italics"/>
                <a:sym typeface="Cooper BT Light Italics"/>
              </a:rPr>
              <a:t>"By leveraging machine learning, we can improve fetal health diagnosis, making early interventions more accurate and reliable."</a:t>
            </a:r>
          </a:p>
        </p:txBody>
      </p:sp>
      <p:sp>
        <p:nvSpPr>
          <p:cNvPr id="5" name="TextBox 5"/>
          <p:cNvSpPr txBox="1"/>
          <p:nvPr/>
        </p:nvSpPr>
        <p:spPr>
          <a:xfrm>
            <a:off x="7458466" y="5095875"/>
            <a:ext cx="8619734" cy="1347933"/>
          </a:xfrm>
          <a:prstGeom prst="rect">
            <a:avLst/>
          </a:prstGeom>
        </p:spPr>
        <p:txBody>
          <a:bodyPr wrap="square" lIns="0" tIns="0" rIns="0" bIns="0" rtlCol="0" anchor="t">
            <a:spAutoFit/>
          </a:bodyPr>
          <a:lstStyle/>
          <a:p>
            <a:pPr marL="559257" lvl="1" indent="-279629" algn="just">
              <a:lnSpc>
                <a:spcPts val="3626"/>
              </a:lnSpc>
              <a:buFont typeface="Arial"/>
              <a:buChar char="•"/>
            </a:pPr>
            <a:r>
              <a:rPr lang="en-US" sz="2590" dirty="0">
                <a:solidFill>
                  <a:srgbClr val="292B2D"/>
                </a:solidFill>
                <a:latin typeface="Cooper BT Light"/>
                <a:ea typeface="Cooper BT Light"/>
                <a:cs typeface="Cooper BT Light"/>
                <a:sym typeface="Cooper BT Light"/>
              </a:rPr>
              <a:t>Addresses a real-world clinical challenge</a:t>
            </a:r>
          </a:p>
          <a:p>
            <a:pPr marL="559257" lvl="1" indent="-279629" algn="just">
              <a:lnSpc>
                <a:spcPts val="3626"/>
              </a:lnSpc>
              <a:buFont typeface="Arial"/>
              <a:buChar char="•"/>
            </a:pPr>
            <a:r>
              <a:rPr lang="en-US" sz="2590" dirty="0">
                <a:solidFill>
                  <a:srgbClr val="292B2D"/>
                </a:solidFill>
                <a:latin typeface="Cooper BT Light"/>
                <a:ea typeface="Cooper BT Light"/>
                <a:cs typeface="Cooper BT Light"/>
                <a:sym typeface="Cooper BT Light"/>
              </a:rPr>
              <a:t>Bridges gaps in existing research</a:t>
            </a:r>
          </a:p>
          <a:p>
            <a:pPr marL="559257" lvl="1" indent="-279629" algn="just">
              <a:lnSpc>
                <a:spcPts val="3626"/>
              </a:lnSpc>
              <a:buFont typeface="Arial"/>
              <a:buChar char="•"/>
            </a:pPr>
            <a:r>
              <a:rPr lang="en-US" sz="2590" dirty="0">
                <a:solidFill>
                  <a:srgbClr val="292B2D"/>
                </a:solidFill>
                <a:latin typeface="Cooper BT Light"/>
                <a:ea typeface="Cooper BT Light"/>
                <a:cs typeface="Cooper BT Light"/>
                <a:sym typeface="Cooper BT Light"/>
              </a:rPr>
              <a:t>Explores cost-sensitive learning for better classification</a:t>
            </a:r>
          </a:p>
        </p:txBody>
      </p:sp>
      <p:sp>
        <p:nvSpPr>
          <p:cNvPr id="6" name="TextBox 6"/>
          <p:cNvSpPr txBox="1"/>
          <p:nvPr/>
        </p:nvSpPr>
        <p:spPr>
          <a:xfrm>
            <a:off x="6663131" y="7994633"/>
            <a:ext cx="6406902" cy="389255"/>
          </a:xfrm>
          <a:prstGeom prst="rect">
            <a:avLst/>
          </a:prstGeom>
        </p:spPr>
        <p:txBody>
          <a:bodyPr lIns="0" tIns="0" rIns="0" bIns="0" rtlCol="0" anchor="t">
            <a:spAutoFit/>
          </a:bodyPr>
          <a:lstStyle/>
          <a:p>
            <a:pPr algn="ctr">
              <a:lnSpc>
                <a:spcPts val="3220"/>
              </a:lnSpc>
              <a:spcBef>
                <a:spcPct val="0"/>
              </a:spcBef>
            </a:pPr>
            <a:r>
              <a:rPr lang="en-US" sz="2300" b="1" i="1">
                <a:solidFill>
                  <a:srgbClr val="292B2D"/>
                </a:solidFill>
                <a:latin typeface="Cooper BT Bold Italics"/>
                <a:ea typeface="Cooper BT Bold Italics"/>
                <a:cs typeface="Cooper BT Bold Italics"/>
                <a:sym typeface="Cooper BT Bold Italics"/>
              </a:rPr>
              <a:t>Next Steps:</a:t>
            </a:r>
            <a:r>
              <a:rPr lang="en-US" sz="2300" b="1">
                <a:solidFill>
                  <a:srgbClr val="292B2D"/>
                </a:solidFill>
                <a:latin typeface="Cooper BT Bold"/>
                <a:ea typeface="Cooper BT Bold"/>
                <a:cs typeface="Cooper BT Bold"/>
                <a:sym typeface="Cooper BT Bold"/>
              </a:rPr>
              <a:t> </a:t>
            </a:r>
            <a:r>
              <a:rPr lang="en-US" sz="2300" i="1">
                <a:solidFill>
                  <a:srgbClr val="292B2D"/>
                </a:solidFill>
                <a:latin typeface="Cooper BT Light Italics"/>
                <a:ea typeface="Cooper BT Light Italics"/>
                <a:cs typeface="Cooper BT Light Italics"/>
                <a:sym typeface="Cooper BT Light Italics"/>
              </a:rPr>
              <a:t>Testing on real-world clinical datasets!</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4013898" y="3186680"/>
            <a:ext cx="10260205" cy="3913641"/>
            <a:chOff x="0" y="0"/>
            <a:chExt cx="13680273" cy="5218188"/>
          </a:xfrm>
        </p:grpSpPr>
        <p:sp>
          <p:nvSpPr>
            <p:cNvPr id="3" name="TextBox 3"/>
            <p:cNvSpPr txBox="1"/>
            <p:nvPr/>
          </p:nvSpPr>
          <p:spPr>
            <a:xfrm>
              <a:off x="0" y="1501011"/>
              <a:ext cx="13680273" cy="2245309"/>
            </a:xfrm>
            <a:prstGeom prst="rect">
              <a:avLst/>
            </a:prstGeom>
          </p:spPr>
          <p:txBody>
            <a:bodyPr lIns="0" tIns="0" rIns="0" bIns="0" rtlCol="0" anchor="t">
              <a:spAutoFit/>
            </a:bodyPr>
            <a:lstStyle/>
            <a:p>
              <a:pPr marL="0" lvl="0" indent="0" algn="ctr">
                <a:lnSpc>
                  <a:spcPts val="13544"/>
                </a:lnSpc>
              </a:pPr>
              <a:r>
                <a:rPr lang="en-US" sz="10665" b="1" spc="-533">
                  <a:solidFill>
                    <a:srgbClr val="292B2D"/>
                  </a:solidFill>
                  <a:latin typeface="Cooper BT Bold"/>
                  <a:ea typeface="Cooper BT Bold"/>
                  <a:cs typeface="Cooper BT Bold"/>
                  <a:sym typeface="Cooper BT Bold"/>
                </a:rPr>
                <a:t>THANK YOU!</a:t>
              </a:r>
            </a:p>
          </p:txBody>
        </p:sp>
        <p:sp>
          <p:nvSpPr>
            <p:cNvPr id="4" name="TextBox 4"/>
            <p:cNvSpPr txBox="1"/>
            <p:nvPr/>
          </p:nvSpPr>
          <p:spPr>
            <a:xfrm>
              <a:off x="1446043" y="-47625"/>
              <a:ext cx="10788187" cy="503188"/>
            </a:xfrm>
            <a:prstGeom prst="rect">
              <a:avLst/>
            </a:prstGeom>
          </p:spPr>
          <p:txBody>
            <a:bodyPr lIns="0" tIns="0" rIns="0" bIns="0" rtlCol="0" anchor="t">
              <a:spAutoFit/>
            </a:bodyPr>
            <a:lstStyle/>
            <a:p>
              <a:pPr marL="0" lvl="0" indent="0" algn="ctr">
                <a:lnSpc>
                  <a:spcPts val="3217"/>
                </a:lnSpc>
                <a:spcBef>
                  <a:spcPct val="0"/>
                </a:spcBef>
              </a:pPr>
              <a:r>
                <a:rPr lang="en-US" sz="2298" b="1">
                  <a:solidFill>
                    <a:srgbClr val="292B2D"/>
                  </a:solidFill>
                  <a:latin typeface="Cooper BT Bold"/>
                  <a:ea typeface="Cooper BT Bold"/>
                  <a:cs typeface="Cooper BT Bold"/>
                  <a:sym typeface="Cooper BT Bold"/>
                </a:rPr>
                <a:t>Pranav Natrajan, Jayesh Locharla</a:t>
              </a:r>
            </a:p>
          </p:txBody>
        </p:sp>
        <p:sp>
          <p:nvSpPr>
            <p:cNvPr id="5" name="AutoShape 5"/>
            <p:cNvSpPr/>
            <p:nvPr/>
          </p:nvSpPr>
          <p:spPr>
            <a:xfrm>
              <a:off x="197061" y="821853"/>
              <a:ext cx="13286151" cy="118335"/>
            </a:xfrm>
            <a:prstGeom prst="rect">
              <a:avLst/>
            </a:prstGeom>
            <a:solidFill>
              <a:srgbClr val="000000"/>
            </a:solidFill>
          </p:spPr>
          <p:txBody>
            <a:bodyPr/>
            <a:lstStyle/>
            <a:p>
              <a:endParaRPr lang="en-US"/>
            </a:p>
          </p:txBody>
        </p:sp>
        <p:sp>
          <p:nvSpPr>
            <p:cNvPr id="6" name="AutoShape 6"/>
            <p:cNvSpPr/>
            <p:nvPr/>
          </p:nvSpPr>
          <p:spPr>
            <a:xfrm>
              <a:off x="197061" y="4122661"/>
              <a:ext cx="13286151" cy="118335"/>
            </a:xfrm>
            <a:prstGeom prst="rect">
              <a:avLst/>
            </a:prstGeom>
            <a:solidFill>
              <a:srgbClr val="000000"/>
            </a:solidFill>
          </p:spPr>
          <p:txBody>
            <a:bodyPr/>
            <a:lstStyle/>
            <a:p>
              <a:endParaRPr lang="en-US"/>
            </a:p>
          </p:txBody>
        </p:sp>
        <p:sp>
          <p:nvSpPr>
            <p:cNvPr id="7" name="TextBox 7"/>
            <p:cNvSpPr txBox="1"/>
            <p:nvPr/>
          </p:nvSpPr>
          <p:spPr>
            <a:xfrm>
              <a:off x="1446043" y="4830711"/>
              <a:ext cx="10788187" cy="387477"/>
            </a:xfrm>
            <a:prstGeom prst="rect">
              <a:avLst/>
            </a:prstGeom>
          </p:spPr>
          <p:txBody>
            <a:bodyPr lIns="0" tIns="0" rIns="0" bIns="0" rtlCol="0" anchor="t">
              <a:spAutoFit/>
            </a:bodyPr>
            <a:lstStyle/>
            <a:p>
              <a:pPr marL="0" lvl="0" indent="0" algn="ctr">
                <a:lnSpc>
                  <a:spcPts val="2488"/>
                </a:lnSpc>
                <a:spcBef>
                  <a:spcPct val="0"/>
                </a:spcBef>
              </a:pPr>
              <a:r>
                <a:rPr lang="en-US" sz="1777" i="1">
                  <a:solidFill>
                    <a:srgbClr val="292B2D"/>
                  </a:solidFill>
                  <a:latin typeface="Cooper BT Light Italics"/>
                  <a:ea typeface="Cooper BT Light Italics"/>
                  <a:cs typeface="Cooper BT Light Italics"/>
                  <a:sym typeface="Cooper BT Light Italics"/>
                </a:rPr>
                <a:t>pn23a@fsu.edu, jl23bm@fsu.edu</a:t>
              </a:r>
            </a:p>
          </p:txBody>
        </p:sp>
      </p:gr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1091</Words>
  <Application>Microsoft Macintosh PowerPoint</Application>
  <PresentationFormat>Custom</PresentationFormat>
  <Paragraphs>160</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Cooper BT Bold</vt:lpstr>
      <vt:lpstr>Cooper BT Bold Italics</vt:lpstr>
      <vt:lpstr>Calibri</vt:lpstr>
      <vt:lpstr>Cooper BT Light</vt:lpstr>
      <vt:lpstr>Cooper BT Light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Insights for Fetal Health Prediction Using Machine Learning</dc:title>
  <cp:lastModifiedBy>Jayesh Locharla</cp:lastModifiedBy>
  <cp:revision>5</cp:revision>
  <dcterms:created xsi:type="dcterms:W3CDTF">2006-08-16T00:00:00Z</dcterms:created>
  <dcterms:modified xsi:type="dcterms:W3CDTF">2025-03-04T22:16:18Z</dcterms:modified>
  <dc:identifier>DAGgtlh4b8M</dc:identifier>
</cp:coreProperties>
</file>